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9" r:id="rId2"/>
    <p:sldId id="262" r:id="rId3"/>
    <p:sldId id="263" r:id="rId4"/>
    <p:sldId id="264" r:id="rId5"/>
    <p:sldId id="267" r:id="rId6"/>
    <p:sldId id="348" r:id="rId7"/>
    <p:sldId id="362" r:id="rId8"/>
    <p:sldId id="371" r:id="rId9"/>
    <p:sldId id="372" r:id="rId10"/>
    <p:sldId id="270" r:id="rId11"/>
    <p:sldId id="279" r:id="rId12"/>
    <p:sldId id="272" r:id="rId13"/>
    <p:sldId id="273" r:id="rId14"/>
    <p:sldId id="280" r:id="rId15"/>
    <p:sldId id="281" r:id="rId16"/>
    <p:sldId id="283" r:id="rId17"/>
    <p:sldId id="284" r:id="rId18"/>
    <p:sldId id="355" r:id="rId19"/>
    <p:sldId id="354" r:id="rId20"/>
    <p:sldId id="285" r:id="rId21"/>
    <p:sldId id="286" r:id="rId22"/>
    <p:sldId id="287" r:id="rId23"/>
    <p:sldId id="288" r:id="rId24"/>
    <p:sldId id="356" r:id="rId25"/>
    <p:sldId id="350" r:id="rId26"/>
    <p:sldId id="349" r:id="rId27"/>
    <p:sldId id="351" r:id="rId28"/>
    <p:sldId id="352" r:id="rId29"/>
    <p:sldId id="353" r:id="rId30"/>
    <p:sldId id="296" r:id="rId31"/>
    <p:sldId id="298" r:id="rId32"/>
    <p:sldId id="357" r:id="rId33"/>
    <p:sldId id="300" r:id="rId34"/>
    <p:sldId id="301" r:id="rId35"/>
    <p:sldId id="308" r:id="rId36"/>
    <p:sldId id="302" r:id="rId37"/>
    <p:sldId id="373" r:id="rId38"/>
    <p:sldId id="374" r:id="rId39"/>
    <p:sldId id="375" r:id="rId40"/>
    <p:sldId id="307" r:id="rId41"/>
    <p:sldId id="314" r:id="rId42"/>
    <p:sldId id="310" r:id="rId43"/>
    <p:sldId id="369" r:id="rId44"/>
    <p:sldId id="312" r:id="rId45"/>
    <p:sldId id="313" r:id="rId46"/>
    <p:sldId id="347" r:id="rId47"/>
    <p:sldId id="315" r:id="rId48"/>
    <p:sldId id="316" r:id="rId49"/>
    <p:sldId id="318" r:id="rId50"/>
    <p:sldId id="320" r:id="rId51"/>
    <p:sldId id="321" r:id="rId52"/>
    <p:sldId id="323" r:id="rId53"/>
    <p:sldId id="324" r:id="rId54"/>
    <p:sldId id="322" r:id="rId55"/>
    <p:sldId id="328" r:id="rId56"/>
    <p:sldId id="329" r:id="rId57"/>
    <p:sldId id="346" r:id="rId58"/>
    <p:sldId id="363" r:id="rId59"/>
    <p:sldId id="364" r:id="rId60"/>
    <p:sldId id="365" r:id="rId61"/>
    <p:sldId id="326" r:id="rId62"/>
    <p:sldId id="330" r:id="rId63"/>
    <p:sldId id="331" r:id="rId64"/>
    <p:sldId id="332" r:id="rId65"/>
    <p:sldId id="334" r:id="rId66"/>
    <p:sldId id="333" r:id="rId67"/>
    <p:sldId id="337" r:id="rId68"/>
    <p:sldId id="338" r:id="rId69"/>
    <p:sldId id="339" r:id="rId70"/>
    <p:sldId id="340" r:id="rId71"/>
    <p:sldId id="341" r:id="rId72"/>
    <p:sldId id="343" r:id="rId73"/>
    <p:sldId id="366" r:id="rId74"/>
    <p:sldId id="260" r:id="rId7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55" autoAdjust="0"/>
    <p:restoredTop sz="94660"/>
  </p:normalViewPr>
  <p:slideViewPr>
    <p:cSldViewPr>
      <p:cViewPr varScale="1">
        <p:scale>
          <a:sx n="105" d="100"/>
          <a:sy n="105" d="100"/>
        </p:scale>
        <p:origin x="1932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8A353E-0BB6-44A2-80CA-9794B267B4C7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CA965E3-5504-42DF-BE9B-B8903DC9A779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dirty="0" smtClean="0">
              <a:latin typeface="Arial Black" pitchFamily="34" charset="0"/>
            </a:rPr>
            <a:t>Утешительно-компенсаторная функция заключается в восстановлении в сфере духа гармонии, утраченной человеком в реальной действительности.</a:t>
          </a:r>
        </a:p>
        <a:p>
          <a:pPr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dirty="0">
            <a:latin typeface="Arial Black" pitchFamily="34" charset="0"/>
          </a:endParaRPr>
        </a:p>
      </dgm:t>
    </dgm:pt>
    <dgm:pt modelId="{02AAC023-F32F-4589-B1B2-FA8C1D5D42DB}" type="parTrans" cxnId="{8FDC1E1B-8AC3-4586-9BF0-DE94B8C86497}">
      <dgm:prSet/>
      <dgm:spPr/>
      <dgm:t>
        <a:bodyPr/>
        <a:lstStyle/>
        <a:p>
          <a:endParaRPr lang="ru-RU"/>
        </a:p>
      </dgm:t>
    </dgm:pt>
    <dgm:pt modelId="{7E64D704-027B-4048-BA75-E054F0AF71F1}" type="sibTrans" cxnId="{8FDC1E1B-8AC3-4586-9BF0-DE94B8C86497}">
      <dgm:prSet/>
      <dgm:spPr/>
      <dgm:t>
        <a:bodyPr/>
        <a:lstStyle/>
        <a:p>
          <a:endParaRPr lang="ru-RU"/>
        </a:p>
      </dgm:t>
    </dgm:pt>
    <dgm:pt modelId="{09EB9F4A-F661-4FDB-BA63-69764D3675C7}">
      <dgm:prSet phldrT="[Текст]" custT="1"/>
      <dgm:spPr/>
      <dgm:t>
        <a:bodyPr/>
        <a:lstStyle/>
        <a:p>
          <a:r>
            <a:rPr lang="ru-RU" sz="1600" dirty="0" smtClean="0">
              <a:latin typeface="Arial Black" pitchFamily="34" charset="0"/>
            </a:rPr>
            <a:t>Художественно-концептуальная функция выражается в свойстве искусства анализировать состояние окружающего мира.</a:t>
          </a:r>
          <a:endParaRPr lang="ru-RU" sz="1600" dirty="0">
            <a:latin typeface="Arial Black" pitchFamily="34" charset="0"/>
          </a:endParaRPr>
        </a:p>
      </dgm:t>
    </dgm:pt>
    <dgm:pt modelId="{CC1FF447-DBE2-452E-B677-3957A8C18E07}" type="parTrans" cxnId="{1135F697-41D4-40A3-9DEA-FB62F5724BC0}">
      <dgm:prSet/>
      <dgm:spPr/>
      <dgm:t>
        <a:bodyPr/>
        <a:lstStyle/>
        <a:p>
          <a:endParaRPr lang="ru-RU"/>
        </a:p>
      </dgm:t>
    </dgm:pt>
    <dgm:pt modelId="{6AD1E026-26F9-4121-B672-3B78EDDE9483}" type="sibTrans" cxnId="{1135F697-41D4-40A3-9DEA-FB62F5724BC0}">
      <dgm:prSet/>
      <dgm:spPr/>
      <dgm:t>
        <a:bodyPr/>
        <a:lstStyle/>
        <a:p>
          <a:endParaRPr lang="ru-RU"/>
        </a:p>
      </dgm:t>
    </dgm:pt>
    <dgm:pt modelId="{DB958D2A-8174-45D2-9DBE-769F9341CE51}">
      <dgm:prSet phldrT="[Текст]" custT="1"/>
      <dgm:spPr/>
      <dgm:t>
        <a:bodyPr/>
        <a:lstStyle/>
        <a:p>
          <a:r>
            <a:rPr lang="ru-RU" sz="1600" dirty="0" smtClean="0">
              <a:latin typeface="Arial Black" pitchFamily="34" charset="0"/>
            </a:rPr>
            <a:t>Функция предвосхищения характеризует способность предвосхищать будущее (фантастические и утопические произведения).</a:t>
          </a:r>
          <a:endParaRPr lang="ru-RU" sz="1600" dirty="0">
            <a:latin typeface="Arial Black" pitchFamily="34" charset="0"/>
          </a:endParaRPr>
        </a:p>
      </dgm:t>
    </dgm:pt>
    <dgm:pt modelId="{C69424DB-E601-448F-AC00-F6EBF17C999E}" type="parTrans" cxnId="{80B338E6-86FE-4CB3-A1DB-4D688BEAACFF}">
      <dgm:prSet/>
      <dgm:spPr/>
      <dgm:t>
        <a:bodyPr/>
        <a:lstStyle/>
        <a:p>
          <a:endParaRPr lang="ru-RU"/>
        </a:p>
      </dgm:t>
    </dgm:pt>
    <dgm:pt modelId="{9BAF0974-7045-4380-8C29-8736D3DCACC9}" type="sibTrans" cxnId="{80B338E6-86FE-4CB3-A1DB-4D688BEAACFF}">
      <dgm:prSet/>
      <dgm:spPr/>
      <dgm:t>
        <a:bodyPr/>
        <a:lstStyle/>
        <a:p>
          <a:endParaRPr lang="ru-RU"/>
        </a:p>
      </dgm:t>
    </dgm:pt>
    <dgm:pt modelId="{63C97FC6-69F9-4330-8834-8558984A1E8D}">
      <dgm:prSet phldrT="[Текст]" phldr="1"/>
      <dgm:spPr/>
      <dgm:t>
        <a:bodyPr/>
        <a:lstStyle/>
        <a:p>
          <a:endParaRPr lang="ru-RU"/>
        </a:p>
      </dgm:t>
    </dgm:pt>
    <dgm:pt modelId="{65B8F001-1854-48C5-8A28-2FBE1ED33C69}" type="parTrans" cxnId="{66A559EE-A64B-419E-A72D-B8698B7CFE55}">
      <dgm:prSet/>
      <dgm:spPr/>
      <dgm:t>
        <a:bodyPr/>
        <a:lstStyle/>
        <a:p>
          <a:endParaRPr lang="ru-RU"/>
        </a:p>
      </dgm:t>
    </dgm:pt>
    <dgm:pt modelId="{E998E44A-F8F0-45F6-BA50-A7FED2C211E5}" type="sibTrans" cxnId="{66A559EE-A64B-419E-A72D-B8698B7CFE55}">
      <dgm:prSet/>
      <dgm:spPr/>
      <dgm:t>
        <a:bodyPr/>
        <a:lstStyle/>
        <a:p>
          <a:endParaRPr lang="ru-RU"/>
        </a:p>
      </dgm:t>
    </dgm:pt>
    <dgm:pt modelId="{C9A3DD70-1EF7-4693-A0DA-A67E4A25686A}">
      <dgm:prSet custT="1"/>
      <dgm:spPr/>
      <dgm:t>
        <a:bodyPr/>
        <a:lstStyle/>
        <a:p>
          <a:r>
            <a:rPr lang="ru-RU" sz="1600" dirty="0" smtClean="0">
              <a:latin typeface="Arial Black" pitchFamily="34" charset="0"/>
            </a:rPr>
            <a:t>Воспитательная функция отражает роль искусства в формировании целостной человеческой личности, чувств и мыслей людей.</a:t>
          </a:r>
        </a:p>
      </dgm:t>
    </dgm:pt>
    <dgm:pt modelId="{CDE5EA6E-3D89-479F-AFF8-24E1C92034A1}" type="parTrans" cxnId="{AE3DC334-CA7B-42CB-9AAD-579EB33750C9}">
      <dgm:prSet/>
      <dgm:spPr/>
      <dgm:t>
        <a:bodyPr/>
        <a:lstStyle/>
        <a:p>
          <a:endParaRPr lang="ru-RU"/>
        </a:p>
      </dgm:t>
    </dgm:pt>
    <dgm:pt modelId="{1DD7C767-460C-4463-B623-04B4F413A57C}" type="sibTrans" cxnId="{AE3DC334-CA7B-42CB-9AAD-579EB33750C9}">
      <dgm:prSet/>
      <dgm:spPr/>
      <dgm:t>
        <a:bodyPr/>
        <a:lstStyle/>
        <a:p>
          <a:endParaRPr lang="ru-RU"/>
        </a:p>
      </dgm:t>
    </dgm:pt>
    <dgm:pt modelId="{3708805B-5DB3-46B4-BFBC-1F6F9A793BB2}" type="pres">
      <dgm:prSet presAssocID="{2A8A353E-0BB6-44A2-80CA-9794B267B4C7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B33D2FD-E4C5-4A6D-9E18-EDBC2966316A}" type="pres">
      <dgm:prSet presAssocID="{2A8A353E-0BB6-44A2-80CA-9794B267B4C7}" presName="diamond" presStyleLbl="bgShp" presStyleIdx="0" presStyleCnt="1"/>
      <dgm:spPr/>
    </dgm:pt>
    <dgm:pt modelId="{246F061C-30B8-4EF6-8A87-5A6801B76F2D}" type="pres">
      <dgm:prSet presAssocID="{2A8A353E-0BB6-44A2-80CA-9794B267B4C7}" presName="quad1" presStyleLbl="node1" presStyleIdx="0" presStyleCnt="4" custScaleX="186580" custScaleY="113120" custLinFactNeighborX="-51046" custLinFactNeighborY="2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FDC63D-B474-464F-A23B-733A91695A15}" type="pres">
      <dgm:prSet presAssocID="{2A8A353E-0BB6-44A2-80CA-9794B267B4C7}" presName="quad2" presStyleLbl="node1" presStyleIdx="1" presStyleCnt="4" custScaleX="206377" custScaleY="115418" custLinFactNeighborX="50961" custLinFactNeighborY="333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CD15AD-4FF8-4800-9131-B95B7CB579D2}" type="pres">
      <dgm:prSet presAssocID="{2A8A353E-0BB6-44A2-80CA-9794B267B4C7}" presName="quad3" presStyleLbl="node1" presStyleIdx="2" presStyleCnt="4" custScaleX="188772" custScaleY="113700" custLinFactNeighborX="-47168" custLinFactNeighborY="1798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527080-1FAE-492E-9062-29C4585721C9}" type="pres">
      <dgm:prSet presAssocID="{2A8A353E-0BB6-44A2-80CA-9794B267B4C7}" presName="quad4" presStyleLbl="node1" presStyleIdx="3" presStyleCnt="4" custScaleX="196265" custScaleY="111189" custLinFactNeighborX="52017" custLinFactNeighborY="1673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FDC1E1B-8AC3-4586-9BF0-DE94B8C86497}" srcId="{2A8A353E-0BB6-44A2-80CA-9794B267B4C7}" destId="{ECA965E3-5504-42DF-BE9B-B8903DC9A779}" srcOrd="0" destOrd="0" parTransId="{02AAC023-F32F-4589-B1B2-FA8C1D5D42DB}" sibTransId="{7E64D704-027B-4048-BA75-E054F0AF71F1}"/>
    <dgm:cxn modelId="{9CFE16F3-30FB-4A7B-BE0D-C7E124F3FBCC}" type="presOf" srcId="{DB958D2A-8174-45D2-9DBE-769F9341CE51}" destId="{11527080-1FAE-492E-9062-29C4585721C9}" srcOrd="0" destOrd="0" presId="urn:microsoft.com/office/officeart/2005/8/layout/matrix3"/>
    <dgm:cxn modelId="{0264B6CA-B7D9-4B0E-8CF4-E16BF29B5DF0}" type="presOf" srcId="{2A8A353E-0BB6-44A2-80CA-9794B267B4C7}" destId="{3708805B-5DB3-46B4-BFBC-1F6F9A793BB2}" srcOrd="0" destOrd="0" presId="urn:microsoft.com/office/officeart/2005/8/layout/matrix3"/>
    <dgm:cxn modelId="{1135F697-41D4-40A3-9DEA-FB62F5724BC0}" srcId="{2A8A353E-0BB6-44A2-80CA-9794B267B4C7}" destId="{09EB9F4A-F661-4FDB-BA63-69764D3675C7}" srcOrd="2" destOrd="0" parTransId="{CC1FF447-DBE2-452E-B677-3957A8C18E07}" sibTransId="{6AD1E026-26F9-4121-B672-3B78EDDE9483}"/>
    <dgm:cxn modelId="{66A559EE-A64B-419E-A72D-B8698B7CFE55}" srcId="{2A8A353E-0BB6-44A2-80CA-9794B267B4C7}" destId="{63C97FC6-69F9-4330-8834-8558984A1E8D}" srcOrd="4" destOrd="0" parTransId="{65B8F001-1854-48C5-8A28-2FBE1ED33C69}" sibTransId="{E998E44A-F8F0-45F6-BA50-A7FED2C211E5}"/>
    <dgm:cxn modelId="{72A30A79-47AB-41CF-A638-37EE002409E1}" type="presOf" srcId="{ECA965E3-5504-42DF-BE9B-B8903DC9A779}" destId="{246F061C-30B8-4EF6-8A87-5A6801B76F2D}" srcOrd="0" destOrd="0" presId="urn:microsoft.com/office/officeart/2005/8/layout/matrix3"/>
    <dgm:cxn modelId="{9EC6A237-59FC-492D-8A6A-B0EFF3014A19}" type="presOf" srcId="{09EB9F4A-F661-4FDB-BA63-69764D3675C7}" destId="{C0CD15AD-4FF8-4800-9131-B95B7CB579D2}" srcOrd="0" destOrd="0" presId="urn:microsoft.com/office/officeart/2005/8/layout/matrix3"/>
    <dgm:cxn modelId="{AE3DC334-CA7B-42CB-9AAD-579EB33750C9}" srcId="{2A8A353E-0BB6-44A2-80CA-9794B267B4C7}" destId="{C9A3DD70-1EF7-4693-A0DA-A67E4A25686A}" srcOrd="1" destOrd="0" parTransId="{CDE5EA6E-3D89-479F-AFF8-24E1C92034A1}" sibTransId="{1DD7C767-460C-4463-B623-04B4F413A57C}"/>
    <dgm:cxn modelId="{80B338E6-86FE-4CB3-A1DB-4D688BEAACFF}" srcId="{2A8A353E-0BB6-44A2-80CA-9794B267B4C7}" destId="{DB958D2A-8174-45D2-9DBE-769F9341CE51}" srcOrd="3" destOrd="0" parTransId="{C69424DB-E601-448F-AC00-F6EBF17C999E}" sibTransId="{9BAF0974-7045-4380-8C29-8736D3DCACC9}"/>
    <dgm:cxn modelId="{03A61649-BA19-46DE-AC60-D7695E910A14}" type="presOf" srcId="{C9A3DD70-1EF7-4693-A0DA-A67E4A25686A}" destId="{E5FDC63D-B474-464F-A23B-733A91695A15}" srcOrd="0" destOrd="0" presId="urn:microsoft.com/office/officeart/2005/8/layout/matrix3"/>
    <dgm:cxn modelId="{07E9639C-498F-4AC9-AB82-39692AC624B2}" type="presParOf" srcId="{3708805B-5DB3-46B4-BFBC-1F6F9A793BB2}" destId="{5B33D2FD-E4C5-4A6D-9E18-EDBC2966316A}" srcOrd="0" destOrd="0" presId="urn:microsoft.com/office/officeart/2005/8/layout/matrix3"/>
    <dgm:cxn modelId="{BB5414B9-BE64-49E8-BA00-B6172D41601D}" type="presParOf" srcId="{3708805B-5DB3-46B4-BFBC-1F6F9A793BB2}" destId="{246F061C-30B8-4EF6-8A87-5A6801B76F2D}" srcOrd="1" destOrd="0" presId="urn:microsoft.com/office/officeart/2005/8/layout/matrix3"/>
    <dgm:cxn modelId="{430467EB-718D-48A7-A771-82E85300B64A}" type="presParOf" srcId="{3708805B-5DB3-46B4-BFBC-1F6F9A793BB2}" destId="{E5FDC63D-B474-464F-A23B-733A91695A15}" srcOrd="2" destOrd="0" presId="urn:microsoft.com/office/officeart/2005/8/layout/matrix3"/>
    <dgm:cxn modelId="{E12E03A9-FDDC-4B03-A7A0-31259C45BC4E}" type="presParOf" srcId="{3708805B-5DB3-46B4-BFBC-1F6F9A793BB2}" destId="{C0CD15AD-4FF8-4800-9131-B95B7CB579D2}" srcOrd="3" destOrd="0" presId="urn:microsoft.com/office/officeart/2005/8/layout/matrix3"/>
    <dgm:cxn modelId="{E97FE945-FD0D-46E2-B7B3-F4B14EB6BAC7}" type="presParOf" srcId="{3708805B-5DB3-46B4-BFBC-1F6F9A793BB2}" destId="{11527080-1FAE-492E-9062-29C4585721C9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6CF9380-11CA-490D-B15A-02808724C476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B64150E-80A1-471F-8E62-14BA1CE7F6EF}">
      <dgm:prSet phldrT="[Текст]" custT="1"/>
      <dgm:spPr/>
      <dgm:t>
        <a:bodyPr/>
        <a:lstStyle/>
        <a:p>
          <a:r>
            <a:rPr lang="ru-RU" sz="1600" dirty="0" smtClean="0">
              <a:latin typeface="Arial Black" pitchFamily="34" charset="0"/>
            </a:rPr>
            <a:t>Познавательная функция отражает способность искусства к отражению и освоению тех сторон жизни, которые труднодоступны науке.</a:t>
          </a:r>
          <a:endParaRPr lang="ru-RU" sz="1600" dirty="0">
            <a:latin typeface="Arial Black" pitchFamily="34" charset="0"/>
          </a:endParaRPr>
        </a:p>
      </dgm:t>
    </dgm:pt>
    <dgm:pt modelId="{12D915A1-0F0B-4900-929E-81B24EFC79EE}" type="parTrans" cxnId="{86D157D4-7959-4EEC-A26C-8433ECCA3560}">
      <dgm:prSet/>
      <dgm:spPr/>
      <dgm:t>
        <a:bodyPr/>
        <a:lstStyle/>
        <a:p>
          <a:endParaRPr lang="ru-RU"/>
        </a:p>
      </dgm:t>
    </dgm:pt>
    <dgm:pt modelId="{A732FD74-8437-4A3A-B4BC-F9551D506D9E}" type="sibTrans" cxnId="{86D157D4-7959-4EEC-A26C-8433ECCA3560}">
      <dgm:prSet/>
      <dgm:spPr/>
      <dgm:t>
        <a:bodyPr/>
        <a:lstStyle/>
        <a:p>
          <a:endParaRPr lang="ru-RU"/>
        </a:p>
      </dgm:t>
    </dgm:pt>
    <dgm:pt modelId="{62169410-833D-439C-9419-66B71D309F4C}">
      <dgm:prSet phldrT="[Текст]" custT="1"/>
      <dgm:spPr/>
      <dgm:t>
        <a:bodyPr/>
        <a:lstStyle/>
        <a:p>
          <a:r>
            <a:rPr lang="ru-RU" sz="1600" dirty="0" smtClean="0">
              <a:latin typeface="Arial Black" pitchFamily="34" charset="0"/>
            </a:rPr>
            <a:t>Эстетическая функция формирует эстетические вкусы и потребности человека, пробуждает в личности желание и умение творить по законам красоты.</a:t>
          </a:r>
          <a:endParaRPr lang="ru-RU" sz="1600" dirty="0">
            <a:latin typeface="Arial Black" pitchFamily="34" charset="0"/>
          </a:endParaRPr>
        </a:p>
      </dgm:t>
    </dgm:pt>
    <dgm:pt modelId="{ADDF5E1B-A722-4898-8901-044345080658}" type="parTrans" cxnId="{A01D35E1-91AC-42E4-AF33-A7651C214CA6}">
      <dgm:prSet/>
      <dgm:spPr/>
      <dgm:t>
        <a:bodyPr/>
        <a:lstStyle/>
        <a:p>
          <a:endParaRPr lang="ru-RU"/>
        </a:p>
      </dgm:t>
    </dgm:pt>
    <dgm:pt modelId="{52CEE7D2-295D-4C7A-98CD-C47809E96BCB}" type="sibTrans" cxnId="{A01D35E1-91AC-42E4-AF33-A7651C214CA6}">
      <dgm:prSet/>
      <dgm:spPr/>
      <dgm:t>
        <a:bodyPr/>
        <a:lstStyle/>
        <a:p>
          <a:endParaRPr lang="ru-RU"/>
        </a:p>
      </dgm:t>
    </dgm:pt>
    <dgm:pt modelId="{E8F5CF92-F9A6-4255-82FD-A60E65D5BAA7}">
      <dgm:prSet phldrT="[Текст]" custT="1"/>
      <dgm:spPr/>
      <dgm:t>
        <a:bodyPr/>
        <a:lstStyle/>
        <a:p>
          <a:r>
            <a:rPr lang="ru-RU" sz="1600" dirty="0" smtClean="0">
              <a:latin typeface="Arial Black" pitchFamily="34" charset="0"/>
            </a:rPr>
            <a:t>Гедонистическая функция заключается в способности искусства доставлять человеку радость эстетического наслаждения</a:t>
          </a:r>
          <a:r>
            <a:rPr lang="ru-RU" sz="1800" dirty="0" smtClean="0"/>
            <a:t>.</a:t>
          </a:r>
          <a:endParaRPr lang="ru-RU" sz="1800" dirty="0"/>
        </a:p>
      </dgm:t>
    </dgm:pt>
    <dgm:pt modelId="{2375EB45-FAFD-4208-8172-B6A1B1EB957C}" type="parTrans" cxnId="{196F533F-EFE9-41EC-83B6-BA089B5DBACE}">
      <dgm:prSet/>
      <dgm:spPr/>
      <dgm:t>
        <a:bodyPr/>
        <a:lstStyle/>
        <a:p>
          <a:endParaRPr lang="ru-RU"/>
        </a:p>
      </dgm:t>
    </dgm:pt>
    <dgm:pt modelId="{50C54A6C-522E-4030-82D4-B262398E2AF2}" type="sibTrans" cxnId="{196F533F-EFE9-41EC-83B6-BA089B5DBACE}">
      <dgm:prSet/>
      <dgm:spPr/>
      <dgm:t>
        <a:bodyPr/>
        <a:lstStyle/>
        <a:p>
          <a:endParaRPr lang="ru-RU"/>
        </a:p>
      </dgm:t>
    </dgm:pt>
    <dgm:pt modelId="{0868702E-057F-420E-AE68-59915D8F99FC}">
      <dgm:prSet phldrT="[Текст]" phldr="1"/>
      <dgm:spPr/>
      <dgm:t>
        <a:bodyPr/>
        <a:lstStyle/>
        <a:p>
          <a:endParaRPr lang="ru-RU"/>
        </a:p>
      </dgm:t>
    </dgm:pt>
    <dgm:pt modelId="{0C15F4A5-A39B-4432-8094-6AB27CD813AD}" type="parTrans" cxnId="{24475977-1F6B-4588-A086-225AA13C2FD9}">
      <dgm:prSet/>
      <dgm:spPr/>
      <dgm:t>
        <a:bodyPr/>
        <a:lstStyle/>
        <a:p>
          <a:endParaRPr lang="ru-RU"/>
        </a:p>
      </dgm:t>
    </dgm:pt>
    <dgm:pt modelId="{A631AC6D-C8EF-4399-8BD7-B579225BE8A8}" type="sibTrans" cxnId="{24475977-1F6B-4588-A086-225AA13C2FD9}">
      <dgm:prSet/>
      <dgm:spPr/>
      <dgm:t>
        <a:bodyPr/>
        <a:lstStyle/>
        <a:p>
          <a:endParaRPr lang="ru-RU"/>
        </a:p>
      </dgm:t>
    </dgm:pt>
    <dgm:pt modelId="{AE4B6319-78D1-4C96-BA59-F48D370EDEF3}">
      <dgm:prSet custT="1"/>
      <dgm:spPr/>
      <dgm:t>
        <a:bodyPr/>
        <a:lstStyle/>
        <a:p>
          <a:r>
            <a:rPr lang="ru-RU" sz="1600" dirty="0" smtClean="0">
              <a:latin typeface="Arial Black" pitchFamily="34" charset="0"/>
            </a:rPr>
            <a:t>Внушающая функция проявляется в воздействии искусства на подсознание людей, на человеческую психику.</a:t>
          </a:r>
        </a:p>
      </dgm:t>
    </dgm:pt>
    <dgm:pt modelId="{2AE14DC8-0692-42DE-8360-B69CB6AAE1BD}" type="parTrans" cxnId="{3415D969-7D1D-4CF4-A3D9-8814922CADEB}">
      <dgm:prSet/>
      <dgm:spPr/>
      <dgm:t>
        <a:bodyPr/>
        <a:lstStyle/>
        <a:p>
          <a:endParaRPr lang="ru-RU"/>
        </a:p>
      </dgm:t>
    </dgm:pt>
    <dgm:pt modelId="{A2A0BE00-76AF-4F77-B5B9-CC05F0F4E905}" type="sibTrans" cxnId="{3415D969-7D1D-4CF4-A3D9-8814922CADEB}">
      <dgm:prSet/>
      <dgm:spPr/>
      <dgm:t>
        <a:bodyPr/>
        <a:lstStyle/>
        <a:p>
          <a:endParaRPr lang="ru-RU"/>
        </a:p>
      </dgm:t>
    </dgm:pt>
    <dgm:pt modelId="{46F7A840-72B2-4476-92F5-A3DD7C68591B}" type="pres">
      <dgm:prSet presAssocID="{A6CF9380-11CA-490D-B15A-02808724C476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64455E5-F4B1-4FC5-958B-B434CEDB2BC6}" type="pres">
      <dgm:prSet presAssocID="{A6CF9380-11CA-490D-B15A-02808724C476}" presName="diamond" presStyleLbl="bgShp" presStyleIdx="0" presStyleCnt="1"/>
      <dgm:spPr/>
    </dgm:pt>
    <dgm:pt modelId="{2970B4AB-0AA8-40DB-B055-60843D544F79}" type="pres">
      <dgm:prSet presAssocID="{A6CF9380-11CA-490D-B15A-02808724C476}" presName="quad1" presStyleLbl="node1" presStyleIdx="0" presStyleCnt="4" custScaleX="224521" custScaleY="125362" custLinFactX="-25532" custLinFactNeighborX="-100000" custLinFactNeighborY="-266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55285D-2AD5-4C94-81FD-2610679CA6FB}" type="pres">
      <dgm:prSet presAssocID="{A6CF9380-11CA-490D-B15A-02808724C476}" presName="quad2" presStyleLbl="node1" presStyleIdx="1" presStyleCnt="4" custScaleX="222217" custScaleY="121674" custLinFactNeighborX="81476" custLinFactNeighborY="-45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A4277F-380D-43F7-8B91-00BDBC358D42}" type="pres">
      <dgm:prSet presAssocID="{A6CF9380-11CA-490D-B15A-02808724C476}" presName="quad3" presStyleLbl="node1" presStyleIdx="2" presStyleCnt="4" custScaleX="219221" custScaleY="118030" custLinFactX="-9807" custLinFactNeighborX="-100000" custLinFactNeighborY="1668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ADCD3F-4A1C-414D-A25F-B24B648F00F8}" type="pres">
      <dgm:prSet presAssocID="{A6CF9380-11CA-490D-B15A-02808724C476}" presName="quad4" presStyleLbl="node1" presStyleIdx="3" presStyleCnt="4" custScaleX="224522" custScaleY="118029" custLinFactNeighborX="87712" custLinFactNeighborY="12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415D969-7D1D-4CF4-A3D9-8814922CADEB}" srcId="{A6CF9380-11CA-490D-B15A-02808724C476}" destId="{AE4B6319-78D1-4C96-BA59-F48D370EDEF3}" srcOrd="1" destOrd="0" parTransId="{2AE14DC8-0692-42DE-8360-B69CB6AAE1BD}" sibTransId="{A2A0BE00-76AF-4F77-B5B9-CC05F0F4E905}"/>
    <dgm:cxn modelId="{CD4828A8-74AB-4C10-B61E-C45DA968F105}" type="presOf" srcId="{AE4B6319-78D1-4C96-BA59-F48D370EDEF3}" destId="{1B55285D-2AD5-4C94-81FD-2610679CA6FB}" srcOrd="0" destOrd="0" presId="urn:microsoft.com/office/officeart/2005/8/layout/matrix3"/>
    <dgm:cxn modelId="{F587204D-608E-472D-A156-2660885FB57E}" type="presOf" srcId="{E8F5CF92-F9A6-4255-82FD-A60E65D5BAA7}" destId="{12ADCD3F-4A1C-414D-A25F-B24B648F00F8}" srcOrd="0" destOrd="0" presId="urn:microsoft.com/office/officeart/2005/8/layout/matrix3"/>
    <dgm:cxn modelId="{D879C14C-17FB-4654-AF22-BF8C5C1263EC}" type="presOf" srcId="{62169410-833D-439C-9419-66B71D309F4C}" destId="{ABA4277F-380D-43F7-8B91-00BDBC358D42}" srcOrd="0" destOrd="0" presId="urn:microsoft.com/office/officeart/2005/8/layout/matrix3"/>
    <dgm:cxn modelId="{24475977-1F6B-4588-A086-225AA13C2FD9}" srcId="{A6CF9380-11CA-490D-B15A-02808724C476}" destId="{0868702E-057F-420E-AE68-59915D8F99FC}" srcOrd="4" destOrd="0" parTransId="{0C15F4A5-A39B-4432-8094-6AB27CD813AD}" sibTransId="{A631AC6D-C8EF-4399-8BD7-B579225BE8A8}"/>
    <dgm:cxn modelId="{196F533F-EFE9-41EC-83B6-BA089B5DBACE}" srcId="{A6CF9380-11CA-490D-B15A-02808724C476}" destId="{E8F5CF92-F9A6-4255-82FD-A60E65D5BAA7}" srcOrd="3" destOrd="0" parTransId="{2375EB45-FAFD-4208-8172-B6A1B1EB957C}" sibTransId="{50C54A6C-522E-4030-82D4-B262398E2AF2}"/>
    <dgm:cxn modelId="{0F6784BA-3E37-4BE5-8B2E-02598A5D95FB}" type="presOf" srcId="{A6CF9380-11CA-490D-B15A-02808724C476}" destId="{46F7A840-72B2-4476-92F5-A3DD7C68591B}" srcOrd="0" destOrd="0" presId="urn:microsoft.com/office/officeart/2005/8/layout/matrix3"/>
    <dgm:cxn modelId="{377C2270-86B1-4D39-B7DB-9A1EB00DA9B1}" type="presOf" srcId="{4B64150E-80A1-471F-8E62-14BA1CE7F6EF}" destId="{2970B4AB-0AA8-40DB-B055-60843D544F79}" srcOrd="0" destOrd="0" presId="urn:microsoft.com/office/officeart/2005/8/layout/matrix3"/>
    <dgm:cxn modelId="{86D157D4-7959-4EEC-A26C-8433ECCA3560}" srcId="{A6CF9380-11CA-490D-B15A-02808724C476}" destId="{4B64150E-80A1-471F-8E62-14BA1CE7F6EF}" srcOrd="0" destOrd="0" parTransId="{12D915A1-0F0B-4900-929E-81B24EFC79EE}" sibTransId="{A732FD74-8437-4A3A-B4BC-F9551D506D9E}"/>
    <dgm:cxn modelId="{A01D35E1-91AC-42E4-AF33-A7651C214CA6}" srcId="{A6CF9380-11CA-490D-B15A-02808724C476}" destId="{62169410-833D-439C-9419-66B71D309F4C}" srcOrd="2" destOrd="0" parTransId="{ADDF5E1B-A722-4898-8901-044345080658}" sibTransId="{52CEE7D2-295D-4C7A-98CD-C47809E96BCB}"/>
    <dgm:cxn modelId="{A0660211-5289-4FE2-ADB2-48F8140DCF0A}" type="presParOf" srcId="{46F7A840-72B2-4476-92F5-A3DD7C68591B}" destId="{664455E5-F4B1-4FC5-958B-B434CEDB2BC6}" srcOrd="0" destOrd="0" presId="urn:microsoft.com/office/officeart/2005/8/layout/matrix3"/>
    <dgm:cxn modelId="{EF3F9CED-D56D-4D0C-A4F0-349FA970CA5E}" type="presParOf" srcId="{46F7A840-72B2-4476-92F5-A3DD7C68591B}" destId="{2970B4AB-0AA8-40DB-B055-60843D544F79}" srcOrd="1" destOrd="0" presId="urn:microsoft.com/office/officeart/2005/8/layout/matrix3"/>
    <dgm:cxn modelId="{87CB0AB3-3D07-422F-8B54-DE2A0EE851B4}" type="presParOf" srcId="{46F7A840-72B2-4476-92F5-A3DD7C68591B}" destId="{1B55285D-2AD5-4C94-81FD-2610679CA6FB}" srcOrd="2" destOrd="0" presId="urn:microsoft.com/office/officeart/2005/8/layout/matrix3"/>
    <dgm:cxn modelId="{BF4CFF43-9B6D-42CC-A938-4F0736847E7B}" type="presParOf" srcId="{46F7A840-72B2-4476-92F5-A3DD7C68591B}" destId="{ABA4277F-380D-43F7-8B91-00BDBC358D42}" srcOrd="3" destOrd="0" presId="urn:microsoft.com/office/officeart/2005/8/layout/matrix3"/>
    <dgm:cxn modelId="{CCE6BAB4-8205-44A9-AB79-7925C69B3284}" type="presParOf" srcId="{46F7A840-72B2-4476-92F5-A3DD7C68591B}" destId="{12ADCD3F-4A1C-414D-A25F-B24B648F00F8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33D2FD-E4C5-4A6D-9E18-EDBC2966316A}">
      <dsp:nvSpPr>
        <dsp:cNvPr id="0" name=""/>
        <dsp:cNvSpPr/>
      </dsp:nvSpPr>
      <dsp:spPr>
        <a:xfrm>
          <a:off x="1655795" y="0"/>
          <a:ext cx="5500726" cy="5500726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6F061C-30B8-4EF6-8A87-5A6801B76F2D}">
      <dsp:nvSpPr>
        <dsp:cNvPr id="0" name=""/>
        <dsp:cNvSpPr/>
      </dsp:nvSpPr>
      <dsp:spPr>
        <a:xfrm>
          <a:off x="154590" y="428627"/>
          <a:ext cx="4002669" cy="24267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kern="1200" dirty="0" smtClean="0">
              <a:latin typeface="Arial Black" pitchFamily="34" charset="0"/>
            </a:rPr>
            <a:t>Утешительно-компенсаторная функция заключается в восстановлении в сфере духа гармонии, утраченной человеком в реальной действительности.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latin typeface="Arial Black" pitchFamily="34" charset="0"/>
          </a:endParaRPr>
        </a:p>
      </dsp:txBody>
      <dsp:txXfrm>
        <a:off x="273054" y="547091"/>
        <a:ext cx="3765741" cy="2189816"/>
      </dsp:txXfrm>
    </dsp:sp>
    <dsp:sp modelId="{E5FDC63D-B474-464F-A23B-733A91695A15}">
      <dsp:nvSpPr>
        <dsp:cNvPr id="0" name=""/>
        <dsp:cNvSpPr/>
      </dsp:nvSpPr>
      <dsp:spPr>
        <a:xfrm>
          <a:off x="4440883" y="428627"/>
          <a:ext cx="4427370" cy="247604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 Black" pitchFamily="34" charset="0"/>
            </a:rPr>
            <a:t>Воспитательная функция отражает роль искусства в формировании целостной человеческой личности, чувств и мыслей людей.</a:t>
          </a:r>
        </a:p>
      </dsp:txBody>
      <dsp:txXfrm>
        <a:off x="4561753" y="549497"/>
        <a:ext cx="4185630" cy="2234302"/>
      </dsp:txXfrm>
    </dsp:sp>
    <dsp:sp modelId="{C0CD15AD-4FF8-4800-9131-B95B7CB579D2}">
      <dsp:nvSpPr>
        <dsp:cNvPr id="0" name=""/>
        <dsp:cNvSpPr/>
      </dsp:nvSpPr>
      <dsp:spPr>
        <a:xfrm>
          <a:off x="214272" y="3061539"/>
          <a:ext cx="4049693" cy="24391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 Black" pitchFamily="34" charset="0"/>
            </a:rPr>
            <a:t>Художественно-концептуальная функция выражается в свойстве искусства анализировать состояние окружающего мира.</a:t>
          </a:r>
          <a:endParaRPr lang="ru-RU" sz="1600" kern="1200" dirty="0">
            <a:latin typeface="Arial Black" pitchFamily="34" charset="0"/>
          </a:endParaRPr>
        </a:p>
      </dsp:txBody>
      <dsp:txXfrm>
        <a:off x="333343" y="3180610"/>
        <a:ext cx="3811551" cy="2201044"/>
      </dsp:txXfrm>
    </dsp:sp>
    <dsp:sp modelId="{11527080-1FAE-492E-9062-29C4585721C9}">
      <dsp:nvSpPr>
        <dsp:cNvPr id="0" name=""/>
        <dsp:cNvSpPr/>
      </dsp:nvSpPr>
      <dsp:spPr>
        <a:xfrm>
          <a:off x="4572003" y="3071826"/>
          <a:ext cx="4210439" cy="23853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 Black" pitchFamily="34" charset="0"/>
            </a:rPr>
            <a:t>Функция предвосхищения характеризует способность предвосхищать будущее (фантастические и утопические произведения).</a:t>
          </a:r>
          <a:endParaRPr lang="ru-RU" sz="1600" kern="1200" dirty="0">
            <a:latin typeface="Arial Black" pitchFamily="34" charset="0"/>
          </a:endParaRPr>
        </a:p>
      </dsp:txBody>
      <dsp:txXfrm>
        <a:off x="4688445" y="3188268"/>
        <a:ext cx="3977555" cy="21524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4455E5-F4B1-4FC5-958B-B434CEDB2BC6}">
      <dsp:nvSpPr>
        <dsp:cNvPr id="0" name=""/>
        <dsp:cNvSpPr/>
      </dsp:nvSpPr>
      <dsp:spPr>
        <a:xfrm>
          <a:off x="1928821" y="0"/>
          <a:ext cx="4929222" cy="4929222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70B4AB-0AA8-40DB-B055-60843D544F79}">
      <dsp:nvSpPr>
        <dsp:cNvPr id="0" name=""/>
        <dsp:cNvSpPr/>
      </dsp:nvSpPr>
      <dsp:spPr>
        <a:xfrm>
          <a:off x="0" y="173303"/>
          <a:ext cx="4316184" cy="24099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 Black" pitchFamily="34" charset="0"/>
            </a:rPr>
            <a:t>Познавательная функция отражает способность искусства к отражению и освоению тех сторон жизни, которые труднодоступны науке.</a:t>
          </a:r>
          <a:endParaRPr lang="ru-RU" sz="1600" kern="1200" dirty="0">
            <a:latin typeface="Arial Black" pitchFamily="34" charset="0"/>
          </a:endParaRPr>
        </a:p>
      </dsp:txBody>
      <dsp:txXfrm>
        <a:off x="117644" y="290947"/>
        <a:ext cx="4080896" cy="2174666"/>
      </dsp:txXfrm>
    </dsp:sp>
    <dsp:sp modelId="{1B55285D-2AD5-4C94-81FD-2610679CA6FB}">
      <dsp:nvSpPr>
        <dsp:cNvPr id="0" name=""/>
        <dsp:cNvSpPr/>
      </dsp:nvSpPr>
      <dsp:spPr>
        <a:xfrm>
          <a:off x="4514981" y="173303"/>
          <a:ext cx="4271892" cy="23390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 Black" pitchFamily="34" charset="0"/>
            </a:rPr>
            <a:t>Внушающая функция проявляется в воздействии искусства на подсознание людей, на человеческую психику.</a:t>
          </a:r>
        </a:p>
      </dsp:txBody>
      <dsp:txXfrm>
        <a:off x="4629164" y="287486"/>
        <a:ext cx="4043526" cy="2110690"/>
      </dsp:txXfrm>
    </dsp:sp>
    <dsp:sp modelId="{ABA4277F-380D-43F7-8B91-00BDBC358D42}">
      <dsp:nvSpPr>
        <dsp:cNvPr id="0" name=""/>
        <dsp:cNvSpPr/>
      </dsp:nvSpPr>
      <dsp:spPr>
        <a:xfrm>
          <a:off x="0" y="2660217"/>
          <a:ext cx="4214297" cy="22690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 Black" pitchFamily="34" charset="0"/>
            </a:rPr>
            <a:t>Эстетическая функция формирует эстетические вкусы и потребности человека, пробуждает в личности желание и умение творить по законам красоты.</a:t>
          </a:r>
          <a:endParaRPr lang="ru-RU" sz="1600" kern="1200" dirty="0">
            <a:latin typeface="Arial Black" pitchFamily="34" charset="0"/>
          </a:endParaRPr>
        </a:p>
      </dsp:txBody>
      <dsp:txXfrm>
        <a:off x="110764" y="2770981"/>
        <a:ext cx="3992769" cy="2047476"/>
      </dsp:txXfrm>
    </dsp:sp>
    <dsp:sp modelId="{12ADCD3F-4A1C-414D-A25F-B24B648F00F8}">
      <dsp:nvSpPr>
        <dsp:cNvPr id="0" name=""/>
        <dsp:cNvSpPr/>
      </dsp:nvSpPr>
      <dsp:spPr>
        <a:xfrm>
          <a:off x="4470670" y="2599422"/>
          <a:ext cx="4316203" cy="22689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 Black" pitchFamily="34" charset="0"/>
            </a:rPr>
            <a:t>Гедонистическая функция заключается в способности искусства доставлять человеку радость эстетического наслаждения</a:t>
          </a:r>
          <a:r>
            <a:rPr lang="ru-RU" sz="1800" kern="1200" dirty="0" smtClean="0"/>
            <a:t>.</a:t>
          </a:r>
          <a:endParaRPr lang="ru-RU" sz="1800" kern="1200" dirty="0"/>
        </a:p>
      </dsp:txBody>
      <dsp:txXfrm>
        <a:off x="4581433" y="2710185"/>
        <a:ext cx="4094677" cy="20474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D8AF8-01DE-4801-A200-8769E509789E}" type="datetimeFigureOut">
              <a:rPr lang="ru-RU" smtClean="0"/>
              <a:pPr/>
              <a:t>30.09.2024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F99D3-623E-446F-AEF0-C51371ACC2C7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0144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D8AF8-01DE-4801-A200-8769E509789E}" type="datetimeFigureOut">
              <a:rPr lang="ru-RU" smtClean="0"/>
              <a:pPr/>
              <a:t>30.09.2024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F99D3-623E-446F-AEF0-C51371ACC2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0624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D8AF8-01DE-4801-A200-8769E509789E}" type="datetimeFigureOut">
              <a:rPr lang="ru-RU" smtClean="0"/>
              <a:pPr/>
              <a:t>30.09.2024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F99D3-623E-446F-AEF0-C51371ACC2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096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D8AF8-01DE-4801-A200-8769E509789E}" type="datetimeFigureOut">
              <a:rPr lang="ru-RU" smtClean="0"/>
              <a:pPr/>
              <a:t>30.09.2024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F99D3-623E-446F-AEF0-C51371ACC2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664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D8AF8-01DE-4801-A200-8769E509789E}" type="datetimeFigureOut">
              <a:rPr lang="ru-RU" smtClean="0"/>
              <a:pPr/>
              <a:t>30.09.2024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F99D3-623E-446F-AEF0-C51371ACC2C7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26970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D8AF8-01DE-4801-A200-8769E509789E}" type="datetimeFigureOut">
              <a:rPr lang="ru-RU" smtClean="0"/>
              <a:pPr/>
              <a:t>30.09.2024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F99D3-623E-446F-AEF0-C51371ACC2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599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D8AF8-01DE-4801-A200-8769E509789E}" type="datetimeFigureOut">
              <a:rPr lang="ru-RU" smtClean="0"/>
              <a:pPr/>
              <a:t>30.09.2024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F99D3-623E-446F-AEF0-C51371ACC2C7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8454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D8AF8-01DE-4801-A200-8769E509789E}" type="datetimeFigureOut">
              <a:rPr lang="ru-RU" smtClean="0"/>
              <a:pPr/>
              <a:t>30.09.2024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F99D3-623E-446F-AEF0-C51371ACC2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2695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D8AF8-01DE-4801-A200-8769E509789E}" type="datetimeFigureOut">
              <a:rPr lang="ru-RU" smtClean="0"/>
              <a:pPr/>
              <a:t>30.09.2024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F99D3-623E-446F-AEF0-C51371ACC2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2820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D8AF8-01DE-4801-A200-8769E509789E}" type="datetimeFigureOut">
              <a:rPr lang="ru-RU" smtClean="0"/>
              <a:pPr/>
              <a:t>30.09.2024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F99D3-623E-446F-AEF0-C51371ACC2C7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619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D8AF8-01DE-4801-A200-8769E509789E}" type="datetimeFigureOut">
              <a:rPr lang="ru-RU" smtClean="0"/>
              <a:pPr/>
              <a:t>30.09.2024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F99D3-623E-446F-AEF0-C51371ACC2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820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38DD8AF8-01DE-4801-A200-8769E509789E}" type="datetimeFigureOut">
              <a:rPr lang="ru-RU" smtClean="0"/>
              <a:pPr/>
              <a:t>30.09.2024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BB3F99D3-623E-446F-AEF0-C51371ACC2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487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2060848"/>
            <a:ext cx="8064896" cy="194274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/>
              <a:t>НАУКА </a:t>
            </a:r>
            <a:r>
              <a:rPr lang="ru-RU" sz="3600" b="1" dirty="0"/>
              <a:t>и культура 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в </a:t>
            </a:r>
            <a:r>
              <a:rPr lang="ru-RU" sz="3600" b="1" dirty="0"/>
              <a:t>жизни человека</a:t>
            </a:r>
            <a:endParaRPr lang="ru-RU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4005064"/>
            <a:ext cx="8280920" cy="2664296"/>
          </a:xfrm>
        </p:spPr>
        <p:txBody>
          <a:bodyPr>
            <a:noAutofit/>
          </a:bodyPr>
          <a:lstStyle/>
          <a:p>
            <a:pPr algn="r"/>
            <a:r>
              <a:rPr lang="ru-RU" sz="2000" i="1" dirty="0" smtClean="0"/>
              <a:t>учитель </a:t>
            </a:r>
            <a:endParaRPr lang="ru-RU" sz="2000" i="1" dirty="0"/>
          </a:p>
          <a:p>
            <a:pPr algn="r"/>
            <a:r>
              <a:rPr lang="ru-RU" sz="2000" i="1" dirty="0"/>
              <a:t>русского языка и литературы </a:t>
            </a:r>
          </a:p>
          <a:p>
            <a:pPr algn="r"/>
            <a:r>
              <a:rPr lang="ru-RU" sz="2000" i="1" dirty="0"/>
              <a:t>высшей квалификационной категории </a:t>
            </a:r>
          </a:p>
          <a:p>
            <a:pPr algn="r"/>
            <a:r>
              <a:rPr lang="ru-RU" sz="2800" b="1" i="1" dirty="0"/>
              <a:t>Позднякова Татьяна Михайловна</a:t>
            </a:r>
            <a:r>
              <a:rPr lang="ru-RU" sz="2800" i="1" dirty="0"/>
              <a:t>, </a:t>
            </a:r>
          </a:p>
          <a:p>
            <a:pPr algn="r"/>
            <a:r>
              <a:rPr lang="ru-RU" sz="2000" i="1" dirty="0"/>
              <a:t>Государственное бюджетное общеобразовательное учреждение города Москвы «Школа № 1512 имени Героя Советского Союза </a:t>
            </a:r>
            <a:r>
              <a:rPr lang="ru-RU" sz="2000" i="1" dirty="0" err="1"/>
              <a:t>Алии</a:t>
            </a:r>
            <a:r>
              <a:rPr lang="ru-RU" sz="2000" i="1" dirty="0"/>
              <a:t> </a:t>
            </a:r>
            <a:r>
              <a:rPr lang="ru-RU" sz="2000" i="1" dirty="0" err="1"/>
              <a:t>Молдагуловой</a:t>
            </a:r>
            <a:r>
              <a:rPr lang="ru-RU" sz="2000" i="1" dirty="0"/>
              <a:t>»</a:t>
            </a:r>
          </a:p>
        </p:txBody>
      </p:sp>
      <p:sp>
        <p:nvSpPr>
          <p:cNvPr id="4" name="Подзаголовок 6"/>
          <p:cNvSpPr txBox="1">
            <a:spLocks/>
          </p:cNvSpPr>
          <p:nvPr/>
        </p:nvSpPr>
        <p:spPr>
          <a:xfrm>
            <a:off x="323528" y="332656"/>
            <a:ext cx="8640960" cy="1728192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>
              <a:buClr>
                <a:srgbClr val="93A299"/>
              </a:buClr>
            </a:pPr>
            <a:r>
              <a:rPr lang="ru-RU" sz="2400" b="1" dirty="0">
                <a:solidFill>
                  <a:srgbClr val="D2533C">
                    <a:shade val="30000"/>
                    <a:satMod val="150000"/>
                  </a:srgbClr>
                </a:solidFill>
                <a:hlinkClick r:id=""/>
              </a:rPr>
              <a:t>Семинар-практикум </a:t>
            </a:r>
          </a:p>
          <a:p>
            <a:pPr algn="just">
              <a:buClr>
                <a:srgbClr val="93A299"/>
              </a:buClr>
            </a:pPr>
            <a:r>
              <a:rPr lang="ru-RU" sz="2400" b="1" dirty="0">
                <a:solidFill>
                  <a:srgbClr val="D2533C">
                    <a:shade val="30000"/>
                    <a:satMod val="150000"/>
                  </a:srgbClr>
                </a:solidFill>
                <a:hlinkClick r:id=""/>
              </a:rPr>
              <a:t>«Развитие навыков письменной речи школьников в условиях современной образовательной среды: подготовка к итоговому (декабрьскому) сочинению»</a:t>
            </a:r>
            <a:endParaRPr lang="ru-RU" altLang="ru-RU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91780" y="2060848"/>
            <a:ext cx="41044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292934"/>
                </a:solidFill>
              </a:rPr>
              <a:t>Направление №3</a:t>
            </a:r>
            <a:r>
              <a:rPr lang="ru-RU" dirty="0">
                <a:solidFill>
                  <a:srgbClr val="292934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67008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Для чего необходим прогресс?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458442"/>
            <a:ext cx="6522824" cy="5257801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Наука должна служить обществу и улучшать жизнь людей, особенно это касается медицины. Рассказ А.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П. Чехова «Хирургия» </a:t>
            </a:r>
            <a:r>
              <a:rPr lang="ru-RU" dirty="0"/>
              <a:t>показывает, насколько важны знания для врача. Фельдшер Курятин измучил своего пациента, </a:t>
            </a:r>
            <a:r>
              <a:rPr lang="ru-RU" dirty="0" smtClean="0"/>
              <a:t>пытаясь </a:t>
            </a:r>
            <a:r>
              <a:rPr lang="ru-RU" dirty="0"/>
              <a:t>вырвать ему зуб. У пациентов в сельской местности нет выбора, поэтому им остаётся только терпеть. Однако врач как человек, который напрямую влияет на состояние человека, обязан постигать медицинскую науку </a:t>
            </a:r>
            <a:r>
              <a:rPr lang="ru-RU" dirty="0" smtClean="0"/>
              <a:t>более </a:t>
            </a:r>
            <a:r>
              <a:rPr lang="ru-RU" dirty="0"/>
              <a:t>тщательно. К сожалению, Курятин об этом не заботился, считая, что и так сойдёт. </a:t>
            </a:r>
            <a:r>
              <a:rPr lang="ru-RU" dirty="0" smtClean="0"/>
              <a:t>В результате вырван был не тот зуб. </a:t>
            </a:r>
          </a:p>
          <a:p>
            <a:r>
              <a:rPr lang="ru-RU" dirty="0" smtClean="0"/>
              <a:t>В </a:t>
            </a:r>
            <a:r>
              <a:rPr lang="ru-RU" dirty="0"/>
              <a:t>другом рассказе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Лошадиная фамилия» </a:t>
            </a:r>
            <a:r>
              <a:rPr lang="ru-RU" dirty="0"/>
              <a:t>врач оказался профессионалом и помог своему пациенту вылечиться. Пока больной искал народного целителя и готов был терпеть боль вплоть до встречи с магом, </a:t>
            </a:r>
            <a:r>
              <a:rPr lang="ru-RU" dirty="0" smtClean="0"/>
              <a:t>врачебная </a:t>
            </a:r>
            <a:r>
              <a:rPr lang="ru-RU" dirty="0"/>
              <a:t>помощь была близко и могла избавить его от недуга. </a:t>
            </a:r>
            <a:endParaRPr lang="ru-RU" dirty="0" smtClean="0"/>
          </a:p>
          <a:p>
            <a:r>
              <a:rPr lang="ru-RU" b="1" dirty="0" smtClean="0"/>
              <a:t>Это </a:t>
            </a:r>
            <a:r>
              <a:rPr lang="ru-RU" b="1" dirty="0"/>
              <a:t>и есть главная функция прогресса — облегчение и усовершенствование жизни людей.</a:t>
            </a:r>
          </a:p>
          <a:p>
            <a:endParaRPr lang="ru-RU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762" y="741732"/>
            <a:ext cx="2018757" cy="2706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360" y="3645024"/>
            <a:ext cx="2018757" cy="3071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3156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Ложная и истинная наука, определяющая ход прогресса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5482952" cy="514116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 Ироническое отношение к науке показал </a:t>
            </a:r>
            <a:r>
              <a:rPr lang="ru-RU" b="1" dirty="0" err="1"/>
              <a:t>В.Пелевин</a:t>
            </a:r>
            <a:r>
              <a:rPr lang="ru-RU" b="1" dirty="0"/>
              <a:t> в романе «Искусство лёгких касаний»</a:t>
            </a:r>
            <a:r>
              <a:rPr lang="ru-RU" dirty="0"/>
              <a:t>. Вторая часть романа, одноименная названию, представляет собой рецензию на книгу историка </a:t>
            </a:r>
            <a:r>
              <a:rPr lang="ru-RU" dirty="0" err="1"/>
              <a:t>Голгофского</a:t>
            </a:r>
            <a:r>
              <a:rPr lang="ru-RU" dirty="0"/>
              <a:t>. Этот ученый развивает теорию о существовании особенных слов, которые могут менять сознание целых народов. Он считает, например, что особые слова, которые распространяются в </a:t>
            </a:r>
            <a:r>
              <a:rPr lang="ru-RU" dirty="0" err="1"/>
              <a:t>соцсетях</a:t>
            </a:r>
            <a:r>
              <a:rPr lang="ru-RU" dirty="0"/>
              <a:t>, развивают излишнюю толерантность. Теория звучит как крайне сомнительная, однако такое произведение публикуют, оценивают и анализируют. Здесь поднимается вопрос подлинной науки и ложной. Ради собственного продвижения некоторые учёные занимаются не исследованиями, а скандалами. И это одна из проблем современной науки. Ведь новая мысль порождает направление прогресса, определяет будущее, а лженаука искажает его, ведет человечество по ложному пути.</a:t>
            </a:r>
          </a:p>
          <a:p>
            <a:endParaRPr lang="ru-RU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844824"/>
            <a:ext cx="3031179" cy="458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4190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5410944" cy="6192688"/>
          </a:xfrm>
        </p:spPr>
        <p:txBody>
          <a:bodyPr>
            <a:normAutofit fontScale="77500" lnSpcReduction="20000"/>
          </a:bodyPr>
          <a:lstStyle/>
          <a:p>
            <a:pPr marL="0" indent="0" algn="r">
              <a:buNone/>
            </a:pPr>
            <a:r>
              <a:rPr lang="ru-RU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Трубит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трубит погибельный рог</a:t>
            </a:r>
            <a:r>
              <a:rPr lang="ru-RU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marL="0" indent="0" algn="r">
              <a:buNone/>
            </a:pPr>
            <a:r>
              <a:rPr lang="ru-RU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Никуда 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вам не скрыться от гибели, </a:t>
            </a:r>
            <a:endParaRPr lang="ru-RU" sz="23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Никуда 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уйти от </a:t>
            </a:r>
            <a:r>
              <a:rPr lang="ru-RU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врага.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поэме 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С.А. Есенина «Сорокоуст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показаны произошедшие в обществе изменения: из-за создания и популяризации машиностроения люди за «кожу и мясо» коней, которые раньше ценились и береглись, теперь покупают паровоз. Автором продемонстрирован технический прогресс, который становится причиной конфликта между уходящей патриархальной деревней и новым «железным» городом.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метафоричный образ жеребенка, который скачет за железным поездом, пытаясь его догнать, показана победа поезда с «железным брюхом» и «лапами чугунными».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Используя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контраста,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С.А. Есенин демонстрирует, что «конь стальной победил коня живого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Лирический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герой называет поезд «страшным вестником» и «скверным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гостем.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Лирический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герой отрицательно относится к «электрическому восходу» и «стальной лихорадке».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поэме выражается мысль о том, что развитие бесчувственной техники, которую автор называет «врагом», ведет человечество к гибели. </a:t>
            </a:r>
            <a:endParaRPr lang="ru-RU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627" y="3861048"/>
            <a:ext cx="2502024" cy="2502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48680"/>
            <a:ext cx="2692910" cy="2797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1950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Всегда ли люди понимают </a:t>
            </a:r>
            <a:br>
              <a:rPr lang="ru-RU" dirty="0"/>
            </a:br>
            <a:r>
              <a:rPr lang="ru-RU" dirty="0"/>
              <a:t>и принимают прогресс?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72816"/>
            <a:ext cx="5842992" cy="4704184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К сожалению, люди очень консервативны и не всегда могут понять и принять прогресс. Например, доктор </a:t>
            </a:r>
            <a:r>
              <a:rPr lang="ru-RU" dirty="0" err="1"/>
              <a:t>Сальватор</a:t>
            </a:r>
            <a:r>
              <a:rPr lang="ru-RU" dirty="0"/>
              <a:t> из повести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 Р. Беляева «Человек-амфибия» </a:t>
            </a:r>
            <a:r>
              <a:rPr lang="ru-RU" dirty="0"/>
              <a:t>спас человека, обогатил его уникальными способностями, но от общества получил лишь осуждение и непонимание за свой подвиг. Доктор пытался вывести живых существ, приспособленных к любым условиям. Он пересадил жабры больному мальчику </a:t>
            </a:r>
            <a:r>
              <a:rPr lang="ru-RU" dirty="0" err="1"/>
              <a:t>Ихтиандру</a:t>
            </a:r>
            <a:r>
              <a:rPr lang="ru-RU" dirty="0"/>
              <a:t>, и тот стал человеком-амфибией, который мог жить в воде и на суше. Окружающие не могли понять гуманитарных стремлений доктора. Педро </a:t>
            </a:r>
            <a:r>
              <a:rPr lang="ru-RU" dirty="0" err="1"/>
              <a:t>Зурита</a:t>
            </a:r>
            <a:r>
              <a:rPr lang="ru-RU" dirty="0"/>
              <a:t> хотел поймать </a:t>
            </a:r>
            <a:r>
              <a:rPr lang="ru-RU" dirty="0" err="1"/>
              <a:t>Ихтиандра</a:t>
            </a:r>
            <a:r>
              <a:rPr lang="ru-RU" dirty="0"/>
              <a:t> и заставить доставать со дна жемчуг. Его не беспокоят никакие научные прорывы, главное – нажива, прибыль, которую может принести </a:t>
            </a:r>
            <a:r>
              <a:rPr lang="ru-RU" dirty="0" err="1"/>
              <a:t>Ихтиандр</a:t>
            </a:r>
            <a:r>
              <a:rPr lang="ru-RU" dirty="0"/>
              <a:t>. Конец истории печален: доктор </a:t>
            </a:r>
            <a:r>
              <a:rPr lang="ru-RU" dirty="0" err="1"/>
              <a:t>Сальватор</a:t>
            </a:r>
            <a:r>
              <a:rPr lang="ru-RU" dirty="0"/>
              <a:t> в тюрьме, а </a:t>
            </a:r>
            <a:r>
              <a:rPr lang="ru-RU" dirty="0" err="1"/>
              <a:t>Ихтиандр</a:t>
            </a:r>
            <a:r>
              <a:rPr lang="ru-RU" dirty="0"/>
              <a:t> в изгнании. Учёные могут быть не поняты и не приняты обществом, несмотря на высокие цели их исследований. </a:t>
            </a:r>
            <a:endParaRPr lang="ru-RU" dirty="0" smtClean="0"/>
          </a:p>
          <a:p>
            <a:r>
              <a:rPr lang="ru-RU" dirty="0" smtClean="0"/>
              <a:t>Подчас </a:t>
            </a:r>
            <a:r>
              <a:rPr lang="ru-RU" dirty="0"/>
              <a:t>люди попросту оказываются неготовыми к научным прорывам.</a:t>
            </a:r>
          </a:p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482" y="3356992"/>
            <a:ext cx="2010474" cy="316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620688"/>
            <a:ext cx="2011724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33025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Чрезмерная зависимость от технологий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Хотя технологии, несомненно, способны нас многому научить, чрезмерная зависимость от них может снизить наш интеллект. Сегодня существует множество примеров того, как водители слепо следуют инструкциям GPS в реках и канавах. Уже есть люди, которые не могут писать без использования текстового редактора, и те, кто не может выполнять простые математические задачи без калькулятора.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823009"/>
            <a:ext cx="2376264" cy="1827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876990"/>
            <a:ext cx="2038266" cy="1445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55020" y="4877464"/>
            <a:ext cx="2036763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94653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435280" cy="990600"/>
          </a:xfrm>
        </p:spPr>
        <p:txBody>
          <a:bodyPr>
            <a:normAutofit fontScale="90000"/>
          </a:bodyPr>
          <a:lstStyle/>
          <a:p>
            <a:r>
              <a:rPr lang="ru-RU" dirty="0"/>
              <a:t>Влияние технологий на жизнь общества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4834880" cy="554461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Знаменитый фантаст и гениальный мыслитель</a:t>
            </a: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Рэй</a:t>
            </a: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Бредбери</a:t>
            </a: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романе “451 градус по Фаренгейту”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демонстрирует сокрушительное влияние технологий на человека.</a:t>
            </a:r>
          </a:p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Зависимость от телевидения, с которой сталкивается жена главного героя, является лишь малейшим примером того, как воздействует прогресс на слабые умы. Но если несчастная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Милдред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вредит никому, кроме себя, то ее муж Гай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Монтэг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занимается тем, что уничтожает прошлое в угоду новой, прогрессивной цивилизации.</a:t>
            </a:r>
          </a:p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Главный герой работает пожарным, но необычным, а «специального назначения». Гай должен сжигать книги, которые оказались под запретом в прогрессивном обществе. Если бы не случайная встреча, изменившая его мировоззрение, то он приложил бы все усилия, чтобы потомки не узнали о прошлой жизни, в которой технологии не занимали центральное место в жизни человека.</a:t>
            </a:r>
          </a:p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Рэй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Бредбери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поднимает важный вопрос о том, что цивилизация подчиняет себе людей, превращая их в послушных винтиков системы, которым не нужно думать самостоятельно, ведь за них это сделают компьютеры, телевизоры и различные «гаджеты», как сказал бы современный человек.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268760"/>
            <a:ext cx="3277122" cy="515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11302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Какие люди способны стать двигателями прогресса?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4762872" cy="4876800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Андрей </a:t>
            </a:r>
            <a:r>
              <a:rPr lang="ru-RU" dirty="0" err="1"/>
              <a:t>Штольц</a:t>
            </a:r>
            <a:r>
              <a:rPr lang="ru-RU" dirty="0"/>
              <a:t>, герой романа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И. А. Гончарова «Обломов</a:t>
            </a:r>
            <a:r>
              <a:rPr lang="ru-RU" dirty="0"/>
              <a:t>», стремился к деятельности, хотел принести пользу обществу. Это невозможно без образования, научных знаний. И Андрей жадно учился, трудился над тем, чтоб получить как можно больше информации и навыков в разных сферах. </a:t>
            </a:r>
            <a:r>
              <a:rPr lang="ru-RU" dirty="0" err="1"/>
              <a:t>Штольц</a:t>
            </a:r>
            <a:r>
              <a:rPr lang="ru-RU" dirty="0"/>
              <a:t> стал образованным человеком и смог достичь успеха. Благодаря трудолюбию и тяге к знаниям герой занимает высокое положение в обществе и получает дворянский чин. Несмотря на то, что современный человек уже не стремится быть дворянином, не изменилось одно: наука и знания (если они применяются на практике) помогут поменять мир к лучшему, подарят независимость. Андрей открыл свое дело и сделал нашу страну более передовой, ведь развил международную торговлю. Такие деятельные, умные и целеустремленные люди, как он, двигают мир вперед.</a:t>
            </a:r>
          </a:p>
          <a:p>
            <a:endParaRPr lang="ru-RU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040656"/>
            <a:ext cx="3626407" cy="570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89384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Почему люди отстают от цивилизации?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5122912" cy="5069160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К сожалению, многие люди не хотят развиваться и замыкаются в собственном скудоумии. Им куда проще плыть по течению и пользоваться достижениями других. Например, Митрофанушка, герой комедии </a:t>
            </a:r>
            <a:r>
              <a:rPr lang="ru-RU" b="1" dirty="0"/>
              <a:t>Д. И. Фонвизина «Недоросль»</a:t>
            </a:r>
            <a:r>
              <a:rPr lang="ru-RU" dirty="0"/>
              <a:t>, является символом невежества и глупости. Его обучение лишь только для вида, он ничего не знает и не запоминает. Такое постижение науки абсолютно бессмысленно, оно высмеивается и порицается автором. «Не хочу учиться, а хочу жениться,» – говорит Митрофан. Научное знание крайне важно, его постижение не может восприниматься как тяжкая обязанность, оно делает людей гуманнее – об этом говорит автор, показывая Митрофанушку жалким и ничтожным тираном. Главная проблема, которая тормозит развитие мира, заключается в нежелании людей учиться и идти в ногу со временем. Такие Митрофанушки, которые замыкаются в своем </a:t>
            </a:r>
            <a:r>
              <a:rPr lang="ru-RU" dirty="0" smtClean="0"/>
              <a:t>невежестве и </a:t>
            </a:r>
            <a:r>
              <a:rPr lang="ru-RU" dirty="0"/>
              <a:t>подставляют ножку </a:t>
            </a:r>
            <a:r>
              <a:rPr lang="ru-RU" dirty="0" smtClean="0"/>
              <a:t>прогрессу, показывают деградацию общества.</a:t>
            </a:r>
            <a:endParaRPr lang="ru-RU" dirty="0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0" r="29050"/>
          <a:stretch/>
        </p:blipFill>
        <p:spPr bwMode="auto">
          <a:xfrm>
            <a:off x="5724128" y="1449200"/>
            <a:ext cx="3220069" cy="5107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26795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Как обучение людей способствует техническому прогрессу?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5050904" cy="4876800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Евгений Базаров, герой романа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И.С.Тургенева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«Отцы и дети»</a:t>
            </a:r>
            <a:r>
              <a:rPr lang="ru-RU" dirty="0"/>
              <a:t>, занимается естественными науками. Причем он предпочитает не теоретические, а практические знания. По мнению Базарова, наука должна быть применима к жизни, иначе она ничего не стоит. Несмотря на свои радикальные воззрения, Евгений действительно постиг медицину, чтобы лечить людей, приносить пользу обществу. Приехав в родителям, он начал помогать местным жителям и исцелять их современными методами. Его образование нашло применение в жизни: он смог поднять уровень медицины в своем регионе. Наука должна служить каждому человеку. Этот подход в современном обществе не вызывает удивления, ведь главный запрос в каждом обучении – применимость знаний в жизни. Чем больше мы учимся, тем лучше и масштабнее будет наш вклад в развитие прогресса.</a:t>
            </a:r>
          </a:p>
          <a:p>
            <a:endParaRPr lang="ru-RU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628800"/>
            <a:ext cx="3240360" cy="5109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15023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4618856" cy="6134174"/>
          </a:xfrm>
        </p:spPr>
        <p:txBody>
          <a:bodyPr>
            <a:normAutofit fontScale="62500" lnSpcReduction="20000"/>
          </a:bodyPr>
          <a:lstStyle/>
          <a:p>
            <a:pPr marL="0" lvl="0" indent="0">
              <a:buNone/>
            </a:pP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Н.С. Лесков, «Левша».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Прогресс делает жизнь людей лучше, увеличивает наше благосостояние и обеспечивает нас всем необходимым для здоровья, материального преуспеяния и комфорта. Так, в Англии, куда уехал тульский мастер вместе с делегацией, у чиновников были возможности предложить умельцу достойные условия для работы. Левше пообещали высокую зарплату, свое жилье и даже супругу, лишь бы он остался. Англичане жили очень обеспеченно, поэтому для них это предложение было в порядке нормы. В их стране техническое развитие было на высоком уровне: у английских мастеров, в отличие от Левши, были микроскопы и другие приспособления для качественного труда. Они не получали побои в случае неудач и не прозябали в нищете, пока царь о них не вспомнит. В России никаких условий для создания прогресса в науке и технике не было, зато запросы правящей элиты к народу были выше, чем в Европе. Почему так сложилось? А потому что в Англии правительство выделяло деньги на развитие прикладных сфер деятельности, а в России никто об этом не думал, пока зависть не подстегнула. Благосостояние этой европейской страны напрямую было связано с тем, как там были расставлены приоритеты. Прогресс поощрялся и финансировался, поэтому уровень жизни рос.</a:t>
            </a:r>
          </a:p>
          <a:p>
            <a:endParaRPr lang="ru-RU" dirty="0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620688"/>
            <a:ext cx="3809681" cy="5990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9659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507288" cy="231953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Раздел</a:t>
            </a:r>
            <a:br>
              <a:rPr lang="ru-RU" b="1" dirty="0" smtClean="0"/>
            </a:br>
            <a:r>
              <a:rPr lang="ru-RU" b="1" dirty="0" smtClean="0"/>
              <a:t>"</a:t>
            </a:r>
            <a:r>
              <a:rPr lang="ru-RU" b="1" dirty="0"/>
              <a:t>Природа и культура в жизни человека" включает следующие подразделы: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420888"/>
            <a:ext cx="8291264" cy="201622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ru-RU" sz="4000" b="1" dirty="0" smtClean="0"/>
          </a:p>
          <a:p>
            <a:pPr marL="0" indent="0" algn="ctr">
              <a:buNone/>
            </a:pPr>
            <a:r>
              <a:rPr lang="ru-RU" sz="4000" b="1" dirty="0" smtClean="0"/>
              <a:t>2) Наука и человек</a:t>
            </a:r>
          </a:p>
          <a:p>
            <a:pPr marL="0" indent="0" algn="ctr">
              <a:buNone/>
            </a:pPr>
            <a:r>
              <a:rPr lang="ru-RU" sz="4000" b="1" dirty="0" smtClean="0"/>
              <a:t>3) Искусство и человек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578" y="4602842"/>
            <a:ext cx="2520280" cy="1832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353432"/>
            <a:ext cx="2331358" cy="2331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91" y="4464038"/>
            <a:ext cx="2784787" cy="2110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3" t="12136" r="40630" b="13609"/>
          <a:stretch/>
        </p:blipFill>
        <p:spPr bwMode="auto">
          <a:xfrm>
            <a:off x="395536" y="2636912"/>
            <a:ext cx="1269529" cy="1715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82973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772816"/>
            <a:ext cx="8229600" cy="990600"/>
          </a:xfrm>
        </p:spPr>
        <p:txBody>
          <a:bodyPr/>
          <a:lstStyle/>
          <a:p>
            <a:r>
              <a:rPr lang="ru-RU" b="1" dirty="0"/>
              <a:t>Ответственность человека науки</a:t>
            </a:r>
          </a:p>
        </p:txBody>
      </p:sp>
    </p:spTree>
    <p:extLst>
      <p:ext uri="{BB962C8B-B14F-4D97-AF65-F5344CB8AC3E}">
        <p14:creationId xmlns:p14="http://schemas.microsoft.com/office/powerpoint/2010/main" val="22048799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5194920" cy="5616624"/>
          </a:xfrm>
        </p:spPr>
        <p:txBody>
          <a:bodyPr>
            <a:normAutofit fontScale="47500" lnSpcReduction="20000"/>
          </a:bodyPr>
          <a:lstStyle/>
          <a:p>
            <a:pPr marL="0" indent="0" fontAlgn="base">
              <a:buNone/>
            </a:pP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base">
              <a:buNone/>
            </a:pP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романе </a:t>
            </a:r>
            <a:r>
              <a:rPr lang="ru-RU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ru-RU" sz="2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Киза</a:t>
            </a:r>
            <a:r>
              <a:rPr lang="ru-RU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«Цветы для </a:t>
            </a:r>
            <a:r>
              <a:rPr lang="ru-RU" sz="2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Элджернона</a:t>
            </a:r>
            <a:r>
              <a:rPr lang="ru-RU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показано, что наука дошла до такого уровня развития, что докторам Штраусу и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Немуру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удалось провести научный эксперимент, в ходе которого были повышены умственные способности центрального персонажа Чарли Гордона, который с рождения был умственно отсталым человеком. Первоначальные результаты научного эксперимента действительно поражают: с каждым днем Чарли Гордон становился умнее. Теперь он имел возможность жить обычностью жизнью, которой он был лишен. Лишь в тридцатидвухлетнем возрасте главный герой мог понимать окружающую действительность и общаться с другими людьми как с равными. Д.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Киз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показывает, что Чарли Гордон благодаря оперативному вмешательству получил те возможности, которые всю его жизнь были скрыты от него.</a:t>
            </a:r>
            <a:b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Однако в романе выражается мысль о том, что проекты научно-технического прогресса могут принести человечеству не только пользу, но и вред. Докторам Штраусу и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Немуру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удается повысить интеллектуальные способности Чарли Гордона, но то, что они повышаются с каждым днем, становится для центрального персонажа настоящим несчастьем. Он вновь теряет возможность общаться с окружающими его людьми, но если раньше он не дотягивал до умственного развития других, то теперь остальные люди казались Чарли Гордону глупцами. Ставшему гением главному герою было сложно найти общий язык с людьми со средними умственными способностями. Из-за этого, а также из-за того, что Чарли Гордон понимал психологию людей, он не мог стать счастливым, так как окружающая действительность была слишком несовершенной, что не могло не беспокоить главного героя. В романе описаны внутренние переживания главного героя, который вспомнил, как все детство стремился стать умным, чтобы мать гордилась им, чтобы она никогда не попрекала его и не злилась на него.</a:t>
            </a:r>
            <a:b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Еще больший вред научный эксперимент принес для Чарли Гордона, когда тот резко начал терять появившиеся в результате операции умственные способности. Как центральный персонаж быстро стал гением, так же быстро он вернулся в прежнее состояние. Автор показывает, что научный эксперимент сначала дал человеку шанс на обычную жизнь, а затем отобрал его. Пытающиеся бороться с самой природой Чарли Гордона доктора Штраус и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Немур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смогли одержать победу, только причинив подопытному внутренние терзания во время эксперимента.</a:t>
            </a:r>
          </a:p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664" y="1455058"/>
            <a:ext cx="3082752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404664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spc="-1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Почему достижения прогресса, дающие человеку удобства и комфорт, могут быть опасны для человечества?</a:t>
            </a:r>
          </a:p>
        </p:txBody>
      </p:sp>
    </p:spTree>
    <p:extLst>
      <p:ext uri="{BB962C8B-B14F-4D97-AF65-F5344CB8AC3E}">
        <p14:creationId xmlns:p14="http://schemas.microsoft.com/office/powerpoint/2010/main" val="23749214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Может ли научный прогресс привести к катастрофе?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5122912" cy="4876800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/>
              <a:t>М.А. Булгаков, «Роковые яйца». </a:t>
            </a:r>
            <a:r>
              <a:rPr lang="ru-RU" dirty="0"/>
              <a:t>Результаты научных открытий могут быть непредсказуемы и даже опасны. Об этом рассказывает М. А. Булгаков в повести «Роковые яйца». Профессор Персиков придумал луч, который провоцировал бурный рост, но повышал агрессию живых существ. Провести качественные исследования ему не дали, изобретение попало в руки заведующего совхоза </a:t>
            </a:r>
            <a:r>
              <a:rPr lang="ru-RU" dirty="0" err="1"/>
              <a:t>Рокка</a:t>
            </a:r>
            <a:r>
              <a:rPr lang="ru-RU" dirty="0"/>
              <a:t>. Он решил вывести устойчивых к болезням цыплят с помощью особого луча, не задумываясь о последствиях. Ещё и куриные яйца перепутали со змеиными. И вывелись не свирепые цыплята, а анаконды и другие рептилии. Только к зиме этих существ победили, и то благодаря морозу. Фантастическая история показывает, что наука требует тщательного и аккуратного отношения, с применением открытий нельзя торопиться, иначе может произойти катастрофа.</a:t>
            </a:r>
          </a:p>
          <a:p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96752"/>
            <a:ext cx="3083981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07921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Верно ли, что наука всесильна?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4834880" cy="4876800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Наука не всесильна и нельзя с ее помощью сделать все, что угодно, презрев законы природы. Об этом говорит </a:t>
            </a:r>
            <a:r>
              <a:rPr lang="ru-RU" b="1" dirty="0"/>
              <a:t>М. А. Булгаков в повести «Собачье сердце»</a:t>
            </a:r>
            <a:r>
              <a:rPr lang="ru-RU" dirty="0"/>
              <a:t>. Шариков, которого известный ученый сделал из собаки, настоящим человеком все равно не становится и продолжает бросаться на кошек. Несмотря на старания профессора Преображенского, эксперимент оказался неудачным, и пришлось все вернуть обратно. Кроме темы науки, здесь проводится аналогия с только что появившимся советским государством, у которого был схожий подход: убрать все и переделать по своему усмотрению. И это также не принесло результата. Наука может ошибиться, но важно признать свои ошибки вовремя, как и сделал герой.</a:t>
            </a:r>
          </a:p>
          <a:p>
            <a:endParaRPr lang="ru-RU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628800"/>
            <a:ext cx="2922565" cy="4572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19561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/>
              <a:t>Как новые технологии помогают решать глобальные мировые проблемы?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5842992" cy="48768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 Платонов в рассказе «Песчаная учительница» </a:t>
            </a:r>
            <a:r>
              <a:rPr lang="ru-RU" sz="2600" dirty="0"/>
              <a:t>показал практическое применение новых технологий и знаний в решении глобальных проблем. Главная героиня приехала в пустыню, чтобы преподавать в школе, но со временем убедилась, что местным жителям не до просвещения. Они не жили, а выживали, потому что на их родине не было воды, еды, дров — ничего для создания быта. Дома и скудные посевы постоянно заносил песок, и люди только и делали, что откапывали свои жилища. Тогда Мария Нарышкина решила изучить вопрос с научной точки зрения и переделать программу. Она начала читать лекции на темы, близкие обитателям пустыни. В школу потянулись и взрослые. Общими усилиями герои посадили деревья, оградили поселок от песка, нашли способ получать воду. Такова сила прогресса: человек может преобразить мир и сделать место, непригодное для жилья, плодородным и процветающим.</a:t>
            </a:r>
          </a:p>
          <a:p>
            <a:endParaRPr lang="ru-RU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841022"/>
            <a:ext cx="2178482" cy="2900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031158"/>
            <a:ext cx="2207678" cy="261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10174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Смерть человеческого взаимодействия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/>
              <a:t>Будущая </a:t>
            </a:r>
            <a:r>
              <a:rPr lang="ru-RU" dirty="0"/>
              <a:t>опасность, которая нас ожидает, – это проблема, с которой мы начинаем сталкиваться уже сегодня. Появление социальных медиа ограничивает взаимодействие между людьми. </a:t>
            </a: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Вы </a:t>
            </a:r>
            <a:r>
              <a:rPr lang="ru-RU" dirty="0"/>
              <a:t>бы предпочли купить что-то онлайн или использовать машину, а не общаться с другими людьми? Всегда ли текстовые сообщения лучше, чем разговаривать по телефону? </a:t>
            </a: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Как </a:t>
            </a:r>
            <a:r>
              <a:rPr lang="ru-RU" dirty="0"/>
              <a:t>дети следующего поколения цифровой эпохи будут взаимодействовать с другими</a:t>
            </a:r>
            <a:r>
              <a:rPr lang="ru-RU" dirty="0" smtClean="0"/>
              <a:t>?</a:t>
            </a:r>
          </a:p>
          <a:p>
            <a:pPr marL="0" indent="0" algn="ctr">
              <a:buNone/>
            </a:pPr>
            <a:r>
              <a:rPr lang="ru-RU" dirty="0" smtClean="0"/>
              <a:t> </a:t>
            </a:r>
            <a:r>
              <a:rPr lang="ru-RU" dirty="0"/>
              <a:t>Есть даже биологические эффекты, которые возникают из-за отсутствия человеческого общения</a:t>
            </a:r>
          </a:p>
        </p:txBody>
      </p:sp>
    </p:spTree>
    <p:extLst>
      <p:ext uri="{BB962C8B-B14F-4D97-AF65-F5344CB8AC3E}">
        <p14:creationId xmlns:p14="http://schemas.microsoft.com/office/powerpoint/2010/main" val="11619627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Как развитие технологий </a:t>
            </a:r>
            <a:br>
              <a:rPr lang="ru-RU" dirty="0"/>
            </a:br>
            <a:r>
              <a:rPr lang="ru-RU" dirty="0"/>
              <a:t>влияет на общество?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20262"/>
            <a:ext cx="4978896" cy="4656737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/>
              <a:t>К. Булычев </a:t>
            </a:r>
            <a:r>
              <a:rPr lang="ru-RU" dirty="0"/>
              <a:t>в повести </a:t>
            </a:r>
            <a:r>
              <a:rPr lang="ru-RU" b="1" dirty="0"/>
              <a:t>«Приключения Алисы» </a:t>
            </a:r>
            <a:r>
              <a:rPr lang="ru-RU" dirty="0"/>
              <a:t>рассказывает о фантастическом мире научного прогресса. Здесь люди запросто летают в космос и путешествуют по разным планетам. Алиса и ее отец полетели в космическую экспедицию, чтобы привезти животных с разных планет. Они занимаются благими делами, используя новые знания. Благодаря прогрессу герои могут охранять редких животных в любой точке галактики. Однако научные знания становятся не только достоянием каждого, но и причиной преступлений. Например, космические пираты охотятся за формулой абсолютного топлива и используют новые достижения цивилизации для незаконного обогащения. Таким образом, наука может подарить человечеству широкие возможности, если относиться к открытиям обдуманно и бережно, но она же дает новое оружие тем, кто настроен агрессивно и враждебно. Технологии дают возможности, но как их использовать, решает только сам человек, и в этом смысле они никак не влияют на нашу истинную природу.</a:t>
            </a:r>
          </a:p>
          <a:p>
            <a:endParaRPr lang="ru-RU" dirty="0"/>
          </a:p>
        </p:txBody>
      </p:sp>
      <p:pic>
        <p:nvPicPr>
          <p:cNvPr id="15362" name="Picture 2" descr="https://cdn1.ozone.ru/multimedia/c800/10056925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185" y="3140968"/>
            <a:ext cx="2376264" cy="352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28183" y="548679"/>
            <a:ext cx="2061931" cy="2543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68583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5050904" cy="5928320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/>
              <a:t>Е. Замятин </a:t>
            </a:r>
            <a:r>
              <a:rPr lang="ru-RU" dirty="0"/>
              <a:t>в антиутопии </a:t>
            </a:r>
            <a:r>
              <a:rPr lang="ru-RU" b="1" dirty="0"/>
              <a:t>«Мы» </a:t>
            </a:r>
            <a:r>
              <a:rPr lang="ru-RU" dirty="0"/>
              <a:t>показал опасность прогресса. Технические новшества в обществе будущего могут поспособствовать полному порабощению человека в государстве. Тотальный контроль, машины для избавления от фантазии и свободы воли, изощренные пытки, средства для слежки и шантажа — все это сковывает личность и лишает ее всех прав. Главный герой Д-503 в финале был лишен воли и способности мыслить самостоятельно, а потому предал свои оппозиционные идеи и стал лишь винтиком в государственной машине. То есть у человека отняли его личность и свели его значение до базовой функции. Это не было бы возможно без научного прогресса и технической революции, которые были направлены против своих создателей.</a:t>
            </a:r>
          </a:p>
          <a:p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692696"/>
            <a:ext cx="3505399" cy="5483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14654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4618856" cy="6000328"/>
          </a:xfrm>
        </p:spPr>
        <p:txBody>
          <a:bodyPr>
            <a:normAutofit fontScale="70000" lnSpcReduction="20000"/>
          </a:bodyPr>
          <a:lstStyle/>
          <a:p>
            <a:pPr marL="0" lvl="0" indent="0"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О. Хаксли «О дивный новый мир»</a:t>
            </a:r>
          </a:p>
          <a:p>
            <a:pPr marL="0" lv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секрет, что прогресс имеет и недостатки, и достоинства. Разберем и те, и другие на примере антиутопии «О дивный новый мир». Эра Форда подарила людям множество новых возможностей, которые очень облегчили бы нам жизнь: были побеждены все болезни, старость, войны, конфликты, бедность. Все граждане получали все необходимое для благосостояния. Даже инакомыслящим были предоставлены в распоряжение отдельные острова, где они могли реализовывать свои исключительные способности. Никаких репрессий, никаких гонений, все демократично. В то же время технические достижения искоренили в людях почти все человеческие качества, сделали большинство из них программируемыми биороботами. Не осталось семей, любви, дружбы, искусства, таланта. Примитивные передачи и сома заменили им все духовные искания и эстетические взгляды. В обитателях нового мира не было индивидуальности. Это и есть минусы прогресса.</a:t>
            </a:r>
          </a:p>
          <a:p>
            <a:endParaRPr lang="ru-RU" dirty="0"/>
          </a:p>
        </p:txBody>
      </p:sp>
      <p:pic>
        <p:nvPicPr>
          <p:cNvPr id="20482" name="Picture 2" descr="https://kitobz.com/image/catalog/easyphoto/9697/60250166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92696"/>
            <a:ext cx="3840219" cy="594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8241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92696"/>
            <a:ext cx="4618856" cy="578430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Другую сторону технического прогресса описывает польский писатель </a:t>
            </a:r>
            <a:r>
              <a:rPr lang="ru-RU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Януш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Вишневский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популярном романе </a:t>
            </a: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“Одиночество в сети”.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Его герои используют возможности цифровых технологий для межличностного общения, не задумываясь об опасности погрузиться в мир виртуальной реальности, позабыв о существовании реальности.</a:t>
            </a:r>
          </a:p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В романе мужчина и женщина знакомятся онлайн и влюбляются по переписке, создавая историю любви, которой на самом деле не существует. В виртуальном пространстве воплощаются в жизнь любые фантазии и желания, в то время как в реальной жизни ничего не происходит. По сути два человека тратят драгоценное время на иллюзии, придумывая реальность, как герои “Матрицы”, пока их настоящая жизнь проходит мимо, бессмысленно и бесцельно.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Януш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Вишневский акцентирует внимание на том, как легко принять реальность за фантазию, особенно при помощи цифровых технологий.</a:t>
            </a:r>
          </a:p>
          <a:p>
            <a:endParaRPr lang="ru-RU" dirty="0"/>
          </a:p>
        </p:txBody>
      </p:sp>
      <p:pic>
        <p:nvPicPr>
          <p:cNvPr id="23554" name="Picture 2" descr="https://cdn1.ozone.ru/multimedia/10365825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448" y="764704"/>
            <a:ext cx="3738727" cy="562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967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90600"/>
          </a:xfrm>
        </p:spPr>
        <p:txBody>
          <a:bodyPr>
            <a:normAutofit/>
          </a:bodyPr>
          <a:lstStyle/>
          <a:p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Официальный комментарий ФИПИ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08720"/>
            <a:ext cx="8712968" cy="583264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Темы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раздела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:</a:t>
            </a:r>
          </a:p>
          <a:p>
            <a:pPr marL="0" indent="0">
              <a:buNone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 связаны с философскими, социальными, этическими,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эстетическими проблемами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, вопросами экологии;</a:t>
            </a:r>
          </a:p>
          <a:p>
            <a:pPr marL="0" indent="0">
              <a:buNone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 нацеливают на рассуждение об искусстве и о науке, о феномене таланта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, ценности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художественного творчества и научного поиска, о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собственных предпочтениях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или интересах в области искусства и науки, о языке (в том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числе родном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) и языковой культуре;</a:t>
            </a:r>
          </a:p>
          <a:p>
            <a:pPr marL="0" indent="0">
              <a:buNone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 касаются миссии художника и ответственности человека науки,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значения великих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творений искусства и научных открытий (в том числе в связи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с юбилейными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датами), важности;</a:t>
            </a:r>
          </a:p>
          <a:p>
            <a:pPr marL="0" indent="0">
              <a:buNone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 позволяют осмысливать роль культуры в жизни человека, связь языка с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историей страны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, важность бережного отношения к языку, сохранения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исторической памяти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и традиционных ценностей;</a:t>
            </a:r>
          </a:p>
          <a:p>
            <a:pPr marL="0" indent="0">
              <a:buNone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 побуждают задуматься о взаимодействии человека и природы,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направлениях развития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культуры, влиянии искусства и новых технологий на человека.</a:t>
            </a:r>
            <a:b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</a:b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9496861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Заключение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/>
              <a:t>Современные технологии облегчают жизнь человека, но вместе с тем делают его слабее и беззащитнее, усложняя адаптацию к окружающей среде. Чтобы не потерять себя и не раствориться в виртуальной реальности, следует пользоваться благами технического прогресса с пользой для саморазвития, а не только для пассивных развлечений, вроде видеоигр и </a:t>
            </a:r>
            <a:r>
              <a:rPr lang="ru-RU" dirty="0" err="1"/>
              <a:t>соцсетей</a:t>
            </a:r>
            <a:r>
              <a:rPr lang="ru-RU" dirty="0"/>
              <a:t>, зависимость от которых – доказанное явление.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31122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4324" y="891485"/>
            <a:ext cx="450059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292934"/>
              </a:solidFill>
            </a:endParaRPr>
          </a:p>
          <a:p>
            <a:endParaRPr lang="ru-RU" dirty="0" smtClean="0">
              <a:solidFill>
                <a:srgbClr val="292934"/>
              </a:solidFill>
            </a:endParaRPr>
          </a:p>
          <a:p>
            <a:endParaRPr lang="ru-RU" dirty="0" smtClean="0">
              <a:solidFill>
                <a:srgbClr val="292934"/>
              </a:solidFill>
              <a:latin typeface="Arial Black" pitchFamily="34" charset="0"/>
            </a:endParaRPr>
          </a:p>
          <a:p>
            <a:endParaRPr lang="ru-RU" dirty="0" smtClean="0">
              <a:solidFill>
                <a:srgbClr val="292934"/>
              </a:solidFill>
              <a:latin typeface="Arial Black" pitchFamily="34" charset="0"/>
            </a:endParaRPr>
          </a:p>
          <a:p>
            <a:endParaRPr lang="ru-RU" dirty="0" smtClean="0">
              <a:solidFill>
                <a:srgbClr val="292934"/>
              </a:solidFill>
            </a:endParaRPr>
          </a:p>
          <a:p>
            <a:endParaRPr lang="ru-RU" dirty="0" smtClean="0">
              <a:solidFill>
                <a:srgbClr val="292934"/>
              </a:solidFill>
            </a:endParaRPr>
          </a:p>
          <a:p>
            <a:endParaRPr lang="ru-RU" dirty="0" smtClean="0">
              <a:solidFill>
                <a:srgbClr val="292934"/>
              </a:solidFill>
            </a:endParaRPr>
          </a:p>
          <a:p>
            <a:endParaRPr lang="ru-RU" dirty="0" smtClean="0">
              <a:solidFill>
                <a:srgbClr val="292934"/>
              </a:solidFill>
            </a:endParaRPr>
          </a:p>
          <a:p>
            <a:endParaRPr lang="ru-RU" dirty="0" smtClean="0">
              <a:solidFill>
                <a:srgbClr val="292934"/>
              </a:solidFill>
            </a:endParaRPr>
          </a:p>
          <a:p>
            <a:endParaRPr lang="ru-RU" dirty="0" smtClean="0">
              <a:solidFill>
                <a:srgbClr val="292934"/>
              </a:solidFill>
            </a:endParaRPr>
          </a:p>
          <a:p>
            <a:endParaRPr lang="ru-RU" dirty="0" smtClean="0">
              <a:solidFill>
                <a:srgbClr val="292934"/>
              </a:solidFill>
            </a:endParaRPr>
          </a:p>
          <a:p>
            <a:endParaRPr lang="ru-RU" dirty="0" smtClean="0">
              <a:solidFill>
                <a:srgbClr val="292934"/>
              </a:solidFill>
            </a:endParaRPr>
          </a:p>
          <a:p>
            <a:endParaRPr lang="ru-RU" dirty="0" smtClean="0">
              <a:solidFill>
                <a:srgbClr val="292934"/>
              </a:solidFill>
            </a:endParaRPr>
          </a:p>
          <a:p>
            <a:endParaRPr lang="ru-RU" dirty="0" smtClean="0">
              <a:solidFill>
                <a:srgbClr val="292934"/>
              </a:solidFill>
            </a:endParaRPr>
          </a:p>
          <a:p>
            <a:endParaRPr lang="ru-RU" dirty="0" smtClean="0">
              <a:solidFill>
                <a:srgbClr val="292934"/>
              </a:solidFill>
            </a:endParaRPr>
          </a:p>
          <a:p>
            <a:endParaRPr lang="ru-RU" dirty="0" smtClean="0">
              <a:solidFill>
                <a:srgbClr val="292934"/>
              </a:solidFill>
            </a:endParaRPr>
          </a:p>
          <a:p>
            <a:endParaRPr lang="ru-RU" dirty="0" smtClean="0">
              <a:solidFill>
                <a:srgbClr val="292934"/>
              </a:solidFill>
            </a:endParaRPr>
          </a:p>
          <a:p>
            <a:r>
              <a:rPr lang="ru-RU" dirty="0" smtClean="0">
                <a:solidFill>
                  <a:srgbClr val="292934"/>
                </a:solidFill>
              </a:rPr>
              <a:t> </a:t>
            </a:r>
            <a:endParaRPr lang="ru-RU" dirty="0">
              <a:solidFill>
                <a:srgbClr val="292934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382925"/>
            <a:ext cx="4286248" cy="4798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4" y="476672"/>
            <a:ext cx="8229600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7488" y="1586335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>
                <a:latin typeface="Century Schoolbook" panose="02040604050505020304" pitchFamily="18" charset="0"/>
              </a:rPr>
              <a:t>По всей земле, во все столетья,</a:t>
            </a:r>
          </a:p>
          <a:p>
            <a:r>
              <a:rPr lang="ru-RU" i="1" dirty="0">
                <a:latin typeface="Century Schoolbook" panose="02040604050505020304" pitchFamily="18" charset="0"/>
              </a:rPr>
              <a:t>великодушна и проста,</a:t>
            </a:r>
          </a:p>
          <a:p>
            <a:r>
              <a:rPr lang="ru-RU" i="1" dirty="0">
                <a:latin typeface="Century Schoolbook" panose="02040604050505020304" pitchFamily="18" charset="0"/>
              </a:rPr>
              <a:t>всем языкам на белом свете</a:t>
            </a:r>
          </a:p>
          <a:p>
            <a:r>
              <a:rPr lang="ru-RU" i="1" dirty="0">
                <a:latin typeface="Century Schoolbook" panose="02040604050505020304" pitchFamily="18" charset="0"/>
              </a:rPr>
              <a:t>всегда понятна красота.</a:t>
            </a:r>
          </a:p>
          <a:p>
            <a:r>
              <a:rPr lang="ru-RU" i="1" dirty="0">
                <a:latin typeface="Century Schoolbook" panose="02040604050505020304" pitchFamily="18" charset="0"/>
              </a:rPr>
              <a:t>Хранят изустные творенья</a:t>
            </a:r>
          </a:p>
          <a:p>
            <a:r>
              <a:rPr lang="ru-RU" i="1" dirty="0">
                <a:latin typeface="Century Schoolbook" panose="02040604050505020304" pitchFamily="18" charset="0"/>
              </a:rPr>
              <a:t>и рукотворные холсты</a:t>
            </a:r>
          </a:p>
          <a:p>
            <a:r>
              <a:rPr lang="ru-RU" i="1" dirty="0">
                <a:latin typeface="Century Schoolbook" panose="02040604050505020304" pitchFamily="18" charset="0"/>
              </a:rPr>
              <a:t>неугасимое горенье</a:t>
            </a:r>
          </a:p>
          <a:p>
            <a:r>
              <a:rPr lang="ru-RU" i="1" dirty="0">
                <a:latin typeface="Century Schoolbook" panose="02040604050505020304" pitchFamily="18" charset="0"/>
              </a:rPr>
              <a:t>желанной людям красоты.</a:t>
            </a:r>
          </a:p>
          <a:p>
            <a:r>
              <a:rPr lang="ru-RU" i="1" dirty="0">
                <a:latin typeface="Century Schoolbook" panose="02040604050505020304" pitchFamily="18" charset="0"/>
              </a:rPr>
              <a:t>Людьми творимая навеки,</a:t>
            </a:r>
          </a:p>
          <a:p>
            <a:r>
              <a:rPr lang="ru-RU" i="1" dirty="0">
                <a:latin typeface="Century Schoolbook" panose="02040604050505020304" pitchFamily="18" charset="0"/>
              </a:rPr>
              <a:t>она понятным языком</a:t>
            </a:r>
          </a:p>
          <a:p>
            <a:r>
              <a:rPr lang="ru-RU" i="1" dirty="0">
                <a:latin typeface="Century Schoolbook" panose="02040604050505020304" pitchFamily="18" charset="0"/>
              </a:rPr>
              <a:t>ведет рассказ о человеке,</a:t>
            </a:r>
          </a:p>
          <a:p>
            <a:r>
              <a:rPr lang="ru-RU" i="1" dirty="0">
                <a:latin typeface="Century Schoolbook" panose="02040604050505020304" pitchFamily="18" charset="0"/>
              </a:rPr>
              <a:t>с тревогой думает о нем</a:t>
            </a:r>
          </a:p>
          <a:p>
            <a:r>
              <a:rPr lang="ru-RU" i="1" dirty="0">
                <a:latin typeface="Century Schoolbook" panose="02040604050505020304" pitchFamily="18" charset="0"/>
              </a:rPr>
              <a:t>и неуклонно в жизни ищет</a:t>
            </a:r>
          </a:p>
          <a:p>
            <a:r>
              <a:rPr lang="ru-RU" i="1" dirty="0">
                <a:latin typeface="Century Schoolbook" panose="02040604050505020304" pitchFamily="18" charset="0"/>
              </a:rPr>
              <a:t>его прекрасные черты.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75656" y="562611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Century Schoolbook" panose="02040604050505020304" pitchFamily="18" charset="0"/>
              </a:rPr>
              <a:t>Маргарита </a:t>
            </a:r>
            <a:r>
              <a:rPr lang="ru-RU" b="1" dirty="0" err="1">
                <a:latin typeface="Century Schoolbook" panose="02040604050505020304" pitchFamily="18" charset="0"/>
              </a:rPr>
              <a:t>Алигер</a:t>
            </a:r>
            <a:endParaRPr lang="ru-RU" b="1" dirty="0">
              <a:latin typeface="Century Schoolbook" panose="02040604050505020304" pitchFamily="18" charset="0"/>
            </a:endParaRPr>
          </a:p>
          <a:p>
            <a:r>
              <a:rPr lang="ru-RU" b="1" dirty="0">
                <a:latin typeface="Century Schoolbook" panose="02040604050505020304" pitchFamily="18" charset="0"/>
              </a:rPr>
              <a:t>О красоте</a:t>
            </a:r>
          </a:p>
        </p:txBody>
      </p:sp>
    </p:spTree>
    <p:extLst>
      <p:ext uri="{BB962C8B-B14F-4D97-AF65-F5344CB8AC3E}">
        <p14:creationId xmlns:p14="http://schemas.microsoft.com/office/powerpoint/2010/main" val="370752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476672"/>
            <a:ext cx="8435280" cy="5904656"/>
          </a:xfrm>
        </p:spPr>
        <p:txBody>
          <a:bodyPr>
            <a:normAutofit/>
          </a:bodyPr>
          <a:lstStyle/>
          <a:p>
            <a:pPr marL="109728" indent="0">
              <a:lnSpc>
                <a:spcPct val="150000"/>
              </a:lnSpc>
              <a:buNone/>
            </a:pPr>
            <a:r>
              <a:rPr lang="ru-RU" b="1" i="1" dirty="0" smtClean="0">
                <a:latin typeface="Comic Sans MS" panose="030F0702030302020204" pitchFamily="66" charset="0"/>
              </a:rPr>
              <a:t>«Искусство есть такая потребность для человека, как есть и пить. Потребность красоты и творчества, воплощающая ее, - неразлучна с человеком, и без нее человек, может  быть, не захотел бы жить на свете». </a:t>
            </a:r>
            <a:r>
              <a:rPr lang="ru-RU" sz="2800" b="1" dirty="0" smtClean="0">
                <a:latin typeface="Comic Sans MS" panose="030F0702030302020204" pitchFamily="66" charset="0"/>
              </a:rPr>
              <a:t>  </a:t>
            </a:r>
            <a:r>
              <a:rPr lang="ru-RU" sz="2800" b="1" dirty="0" err="1" smtClean="0">
                <a:latin typeface="Comic Sans MS" panose="030F0702030302020204" pitchFamily="66" charset="0"/>
              </a:rPr>
              <a:t>Ф.М.Достоевский</a:t>
            </a:r>
            <a:endParaRPr lang="ru-RU" sz="2800" b="1" dirty="0">
              <a:latin typeface="Comic Sans MS" panose="030F0702030302020204" pitchFamily="66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739012"/>
            <a:ext cx="4286886" cy="2609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011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0" y="1071546"/>
          <a:ext cx="9001156" cy="5500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500298" y="714356"/>
            <a:ext cx="37978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292934"/>
                </a:solidFill>
                <a:latin typeface="Arial Black" pitchFamily="34" charset="0"/>
              </a:rPr>
              <a:t>Функции искусства :</a:t>
            </a:r>
            <a:endParaRPr lang="ru-RU" sz="2400" dirty="0">
              <a:solidFill>
                <a:srgbClr val="292934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4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214282" y="1071546"/>
          <a:ext cx="8786874" cy="4929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5076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052736"/>
            <a:ext cx="8817017" cy="5472608"/>
          </a:xfrm>
        </p:spPr>
        <p:txBody>
          <a:bodyPr>
            <a:normAutofit/>
          </a:bodyPr>
          <a:lstStyle/>
          <a:p>
            <a:r>
              <a:rPr lang="ru-RU" dirty="0" smtClean="0"/>
              <a:t>Искусство </a:t>
            </a:r>
            <a:r>
              <a:rPr lang="ru-RU" dirty="0"/>
              <a:t>дарит не только эстетическое наслаждение, но и напрямую воздействует на внутренние ощущения человека</a:t>
            </a:r>
            <a:r>
              <a:rPr lang="ru-RU" dirty="0" smtClean="0"/>
              <a:t>.</a:t>
            </a:r>
          </a:p>
          <a:p>
            <a:r>
              <a:rPr lang="ru-RU" dirty="0" smtClean="0"/>
              <a:t>Искусство одухотворяет человека, направляет на трудном пути самопознания.</a:t>
            </a:r>
          </a:p>
          <a:p>
            <a:r>
              <a:rPr lang="ru-RU" dirty="0" smtClean="0"/>
              <a:t>Искусство формирует </a:t>
            </a:r>
            <a:r>
              <a:rPr lang="ru-RU" dirty="0"/>
              <a:t>в человеке настоящую систему духовных и нравственных ценностей</a:t>
            </a:r>
            <a:r>
              <a:rPr lang="ru-RU" dirty="0" smtClean="0"/>
              <a:t>.</a:t>
            </a:r>
          </a:p>
          <a:p>
            <a:r>
              <a:rPr lang="ru-RU" dirty="0" smtClean="0"/>
              <a:t>Человек становится творцом, создателем, созидателем.</a:t>
            </a:r>
          </a:p>
          <a:p>
            <a:r>
              <a:rPr lang="ru-RU" dirty="0" smtClean="0"/>
              <a:t>Искусство передает опыт прошлых поколений.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315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/>
              <a:t>Основные аспекты направления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412776"/>
            <a:ext cx="8445624" cy="5184576"/>
          </a:xfrm>
        </p:spPr>
        <p:txBody>
          <a:bodyPr>
            <a:normAutofit lnSpcReduction="10000"/>
          </a:bodyPr>
          <a:lstStyle/>
          <a:p>
            <a:r>
              <a:rPr lang="ru-RU" b="1" dirty="0" smtClean="0"/>
              <a:t>Проблема отсутствия культуры (бескультурья, бездуховности).</a:t>
            </a:r>
          </a:p>
          <a:p>
            <a:r>
              <a:rPr lang="ru-RU" b="1" dirty="0" smtClean="0"/>
              <a:t>Проблема определения роли культуры в обществе.</a:t>
            </a:r>
          </a:p>
          <a:p>
            <a:r>
              <a:rPr lang="ru-RU" b="1" dirty="0" smtClean="0"/>
              <a:t>Проблема потребности в прекрасном.</a:t>
            </a:r>
          </a:p>
          <a:p>
            <a:r>
              <a:rPr lang="ru-RU" b="1" dirty="0" smtClean="0"/>
              <a:t>Проблема отношения общества к искусству.</a:t>
            </a:r>
          </a:p>
          <a:p>
            <a:r>
              <a:rPr lang="ru-RU" b="1" dirty="0" smtClean="0"/>
              <a:t>Проблема истинного и ложного искусства.</a:t>
            </a:r>
          </a:p>
          <a:p>
            <a:r>
              <a:rPr lang="ru-RU" b="1" dirty="0" smtClean="0"/>
              <a:t>Проблема назначения искусства.</a:t>
            </a:r>
          </a:p>
          <a:p>
            <a:r>
              <a:rPr lang="ru-RU" b="1" dirty="0"/>
              <a:t>Проблема влияния искусства на человека.</a:t>
            </a:r>
          </a:p>
          <a:p>
            <a:r>
              <a:rPr lang="ru-RU" b="1" dirty="0"/>
              <a:t>Проблема влияния искусства на личность человека</a:t>
            </a:r>
          </a:p>
          <a:p>
            <a:r>
              <a:rPr lang="ru-RU" b="1" dirty="0"/>
              <a:t>Роль музыки в жизни человека</a:t>
            </a:r>
          </a:p>
          <a:p>
            <a:r>
              <a:rPr lang="ru-RU" b="1" dirty="0"/>
              <a:t>Влияние музыки на человека</a:t>
            </a:r>
          </a:p>
          <a:p>
            <a:r>
              <a:rPr lang="ru-RU" b="1" dirty="0"/>
              <a:t>Проблема истинного и ложного </a:t>
            </a:r>
            <a:r>
              <a:rPr lang="ru-RU" b="1" dirty="0" smtClean="0"/>
              <a:t>искусства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92200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990600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Темы направления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395536" y="1340768"/>
            <a:ext cx="8424936" cy="5328592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/>
              <a:t>422. Какие ещё произведения отечественной литературы могли бы носить название или</a:t>
            </a:r>
          </a:p>
          <a:p>
            <a:pPr marL="0" indent="0">
              <a:buNone/>
            </a:pPr>
            <a:r>
              <a:rPr lang="ru-RU" dirty="0"/>
              <a:t>подзаголовок «Отцы и дети»? (февраль 2015)</a:t>
            </a:r>
          </a:p>
          <a:p>
            <a:pPr marL="0" indent="0">
              <a:buNone/>
            </a:pPr>
            <a:r>
              <a:rPr lang="ru-RU" dirty="0"/>
              <a:t>508. Какую роль чтение художественной литературы играет в становлении личности? (февраль 2015)</a:t>
            </a:r>
          </a:p>
          <a:p>
            <a:pPr marL="0" indent="0">
              <a:buNone/>
            </a:pPr>
            <a:r>
              <a:rPr lang="ru-RU" dirty="0"/>
              <a:t>522. Как история отражается в литературном произведении? (февраль 2016)</a:t>
            </a:r>
          </a:p>
          <a:p>
            <a:pPr marL="0" indent="0">
              <a:buNone/>
            </a:pPr>
            <a:r>
              <a:rPr lang="ru-RU" dirty="0"/>
              <a:t>531. Какие проблемы, поднимаемые писателями, Вы считаете актуальными? (февраль 2016)</a:t>
            </a:r>
          </a:p>
          <a:p>
            <a:pPr marL="0" indent="0">
              <a:buNone/>
            </a:pPr>
            <a:r>
              <a:rPr lang="ru-RU" dirty="0"/>
              <a:t>532. Какие общечеловеческие ценности утверждаются в классической литературе? (февраль 2016)</a:t>
            </a:r>
          </a:p>
          <a:p>
            <a:pPr marL="0" indent="0">
              <a:buNone/>
            </a:pPr>
            <a:r>
              <a:rPr lang="ru-RU" dirty="0"/>
              <a:t>528. Помогает ли литература сформировать жизненный идеал? (февраль 2016)</a:t>
            </a:r>
          </a:p>
          <a:p>
            <a:pPr marL="0" indent="0">
              <a:buNone/>
            </a:pPr>
            <a:r>
              <a:rPr lang="ru-RU" dirty="0"/>
              <a:t>113. Какие добрые чувства пробуждает в человеке литература? (май 2016)</a:t>
            </a:r>
          </a:p>
          <a:p>
            <a:pPr marL="0" indent="0">
              <a:buNone/>
            </a:pPr>
            <a:r>
              <a:rPr lang="ru-RU" dirty="0"/>
              <a:t>541. «Беседовать с писателями других веков — почти то же, что путешествовать» (Р. Декарт). (май 2016)</a:t>
            </a:r>
          </a:p>
          <a:p>
            <a:pPr marL="0" indent="0">
              <a:buNone/>
            </a:pPr>
            <a:r>
              <a:rPr lang="ru-RU" dirty="0"/>
              <a:t>204. Сохранить человечность на войне… (По страницам литературы XIX-XXI вв.) (декабрь 2014)</a:t>
            </a:r>
          </a:p>
          <a:p>
            <a:pPr marL="0" indent="0">
              <a:buNone/>
            </a:pPr>
            <a:r>
              <a:rPr lang="ru-RU" dirty="0"/>
              <a:t>404. Какое произведение искусства можно назвать великим? (декабрь 2018)</a:t>
            </a:r>
          </a:p>
          <a:p>
            <a:pPr marL="0" indent="0">
              <a:buNone/>
            </a:pPr>
            <a:r>
              <a:rPr lang="ru-RU" dirty="0"/>
              <a:t>407. Нужно ли классическое искусство современному человеку? (декабрь 2018)</a:t>
            </a:r>
          </a:p>
          <a:p>
            <a:pPr marL="0" indent="0">
              <a:buNone/>
            </a:pPr>
            <a:r>
              <a:rPr lang="ru-RU" dirty="0"/>
              <a:t>408. Нужно ли художнику обладать творческой смелостью? (декабрь 2018)</a:t>
            </a:r>
          </a:p>
          <a:p>
            <a:pPr marL="0" indent="0">
              <a:buNone/>
            </a:pPr>
            <a:r>
              <a:rPr lang="ru-RU" dirty="0"/>
              <a:t>425. Как смелость может проявиться в творчестве? (февраль 2018)</a:t>
            </a:r>
          </a:p>
          <a:p>
            <a:pPr marL="0" indent="0">
              <a:buNone/>
            </a:pPr>
            <a:r>
              <a:rPr lang="ru-RU" dirty="0"/>
              <a:t>425. Чего лишены люди, равнодушные к искусству? (февраль 2019)</a:t>
            </a:r>
          </a:p>
          <a:p>
            <a:pPr marL="0" indent="0">
              <a:buNone/>
            </a:pPr>
            <a:r>
              <a:rPr lang="ru-RU" dirty="0"/>
              <a:t>430. Как влияют произведения искусства на внутренний мир человека? (февраль 2019)</a:t>
            </a:r>
          </a:p>
          <a:p>
            <a:pPr marL="0" indent="0">
              <a:buNone/>
            </a:pPr>
            <a:r>
              <a:rPr lang="ru-RU" dirty="0"/>
              <a:t>431. Помогает ли искусство осмыслить реальность и даже изменить её? (февраль 2019)</a:t>
            </a:r>
          </a:p>
          <a:p>
            <a:pPr marL="0" indent="0">
              <a:buNone/>
            </a:pPr>
            <a:r>
              <a:rPr lang="ru-RU" dirty="0"/>
              <a:t>107. Событие русской истории, запечатлённое в литературе. (апрель 2020)</a:t>
            </a:r>
          </a:p>
          <a:p>
            <a:pPr marL="0" indent="0">
              <a:buNone/>
            </a:pPr>
            <a:r>
              <a:rPr lang="ru-RU" dirty="0"/>
              <a:t>124. Когда произведение искусства становится бессмертным? (апрель 2020</a:t>
            </a:r>
          </a:p>
          <a:p>
            <a:pPr marL="0" indent="0">
              <a:buNone/>
            </a:pPr>
            <a:r>
              <a:rPr lang="ru-RU" dirty="0"/>
              <a:t>549. Какие проблемы, поднятые классической литературой, актуальны для нынешнего молодого</a:t>
            </a:r>
          </a:p>
          <a:p>
            <a:pPr marL="0" indent="0">
              <a:buNone/>
            </a:pPr>
            <a:r>
              <a:rPr lang="ru-RU" dirty="0"/>
              <a:t>поколения? (май 2020)</a:t>
            </a:r>
          </a:p>
          <a:p>
            <a:pPr marL="0" indent="0">
              <a:buNone/>
            </a:pPr>
            <a:r>
              <a:rPr lang="ru-RU" dirty="0"/>
              <a:t>408. Способно ли явление культуры (книга, музыка, фильм, спектакль) изменить взгляды человека</a:t>
            </a:r>
          </a:p>
          <a:p>
            <a:pPr marL="0" indent="0">
              <a:buNone/>
            </a:pPr>
            <a:r>
              <a:rPr lang="ru-RU" dirty="0"/>
              <a:t>на жизнь? (декабрь 2021)</a:t>
            </a:r>
          </a:p>
          <a:p>
            <a:pPr marL="0" indent="0">
              <a:buNone/>
            </a:pPr>
            <a:r>
              <a:rPr lang="ru-RU" dirty="0"/>
              <a:t>232. Согласны ли Вы с мнением, что самое эффективное изобретение в истории — книга? (февраль 2022)</a:t>
            </a:r>
          </a:p>
        </p:txBody>
      </p:sp>
    </p:spTree>
    <p:extLst>
      <p:ext uri="{BB962C8B-B14F-4D97-AF65-F5344CB8AC3E}">
        <p14:creationId xmlns:p14="http://schemas.microsoft.com/office/powerpoint/2010/main" val="217475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Темы направления</a:t>
            </a:r>
            <a:endParaRPr lang="ru-RU" dirty="0"/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997152"/>
          </a:xfrm>
        </p:spPr>
        <p:txBody>
          <a:bodyPr>
            <a:normAutofit fontScale="55000" lnSpcReduction="20000"/>
          </a:bodyPr>
          <a:lstStyle/>
          <a:p>
            <a:r>
              <a:rPr lang="ru-RU" dirty="0"/>
              <a:t>342. Чем мир живой природы привлекателен для писателя? (декабрь 2014)</a:t>
            </a:r>
          </a:p>
          <a:p>
            <a:r>
              <a:rPr lang="ru-RU" dirty="0"/>
              <a:t>304. Как пейзажные страницы произведений помогают понять характер и состояние человека?</a:t>
            </a:r>
          </a:p>
          <a:p>
            <a:r>
              <a:rPr lang="ru-RU" dirty="0"/>
              <a:t>318 Можно отнести к разделу первому 19 Можно отнести ко второму разделу</a:t>
            </a:r>
          </a:p>
          <a:p>
            <a:r>
              <a:rPr lang="ru-RU" dirty="0"/>
              <a:t>(декабрь 2014)</a:t>
            </a:r>
          </a:p>
          <a:p>
            <a:r>
              <a:rPr lang="ru-RU" dirty="0"/>
              <a:t>343. Какие явления природы обрели в литературе символическое звучание? (декабрь 2014)</a:t>
            </a:r>
          </a:p>
          <a:p>
            <a:r>
              <a:rPr lang="ru-RU" dirty="0"/>
              <a:t>102. Чем творчество М. Ю. Лермонтова может быть интересно современному читателю? (По одному или нескольким произведениям М. Ю. Лермонтова) (декабрь 2014)</a:t>
            </a:r>
          </a:p>
          <a:p>
            <a:r>
              <a:rPr lang="ru-RU" dirty="0"/>
              <a:t>007. Что Вам ближе в героях М. Ю. Лермонтова: стремление к одиночеству или бегство от него? (По одному или нескольким произведениям М. Ю. Лермонтова) (декабрь 2014)</a:t>
            </a:r>
          </a:p>
          <a:p>
            <a:r>
              <a:rPr lang="ru-RU" dirty="0"/>
              <a:t>527. Можно ли обойтись в жизни без творчества? (февраль 2015)</a:t>
            </a:r>
          </a:p>
          <a:p>
            <a:r>
              <a:rPr lang="ru-RU" dirty="0"/>
              <a:t>353. Как Вы понимаете слова Б.Л. Пастернака: «Цель творчества – самоотдача, а не шумиха, не</a:t>
            </a:r>
          </a:p>
          <a:p>
            <a:r>
              <a:rPr lang="ru-RU" dirty="0"/>
              <a:t>успех»? (май 2018)</a:t>
            </a:r>
          </a:p>
          <a:p>
            <a:r>
              <a:rPr lang="ru-RU" dirty="0"/>
              <a:t>411. Что такое вечная тема в искусстве? (декабрь 2018)</a:t>
            </a:r>
          </a:p>
          <a:p>
            <a:r>
              <a:rPr lang="ru-RU" dirty="0"/>
              <a:t>413. Какое искусство называют настоящим? (декабрь 2018)</a:t>
            </a:r>
          </a:p>
          <a:p>
            <a:r>
              <a:rPr lang="ru-RU" dirty="0"/>
              <a:t>422. Что значит служить искусству? (февраль 2019)</a:t>
            </a:r>
          </a:p>
          <a:p>
            <a:r>
              <a:rPr lang="ru-RU" dirty="0"/>
              <a:t>423. Должно ли искусство воспитывать людей? (февраль 2019)</a:t>
            </a:r>
          </a:p>
          <a:p>
            <a:r>
              <a:rPr lang="ru-RU" dirty="0"/>
              <a:t>424. Согласны ли Вы с утверждением, что искусству можно и нужно учиться? (февраль 2019)</a:t>
            </a:r>
          </a:p>
          <a:p>
            <a:r>
              <a:rPr lang="ru-RU" dirty="0"/>
              <a:t>426. Почему настоящее произведение искусства переживает своего создателя? (февраль 2019)</a:t>
            </a:r>
          </a:p>
          <a:p>
            <a:r>
              <a:rPr lang="ru-RU" dirty="0"/>
              <a:t>447. Согласны ли Вы с утверждением Н.В. Гоголя: «Кто заключил в себе талант, тот чище всех</a:t>
            </a:r>
          </a:p>
          <a:p>
            <a:r>
              <a:rPr lang="ru-RU" dirty="0"/>
              <a:t>должен быть душою»? (май 2019)</a:t>
            </a:r>
          </a:p>
          <a:p>
            <a:r>
              <a:rPr lang="ru-RU" dirty="0"/>
              <a:t>448. В чём заключается предназначение писателя? (май 2019)</a:t>
            </a:r>
          </a:p>
          <a:p>
            <a:r>
              <a:rPr lang="ru-RU" dirty="0"/>
              <a:t>449. Согласны ли Вы с мыслью Л.Н. Толстого: «Ни невежественный, ни себялюбивый человек не</a:t>
            </a:r>
          </a:p>
          <a:p>
            <a:r>
              <a:rPr lang="ru-RU" dirty="0"/>
              <a:t>может стать значительным художником»? (май 2019)</a:t>
            </a:r>
          </a:p>
          <a:p>
            <a:r>
              <a:rPr lang="ru-RU" dirty="0"/>
              <a:t>450. Какие черты характера помогают человеку реализовать свой дар? (май 2019)</a:t>
            </a:r>
          </a:p>
          <a:p>
            <a:r>
              <a:rPr lang="ru-RU" dirty="0"/>
              <a:t>451. Что необходимо талантливому человеку, чтобы стать творцом искусства? (май 2019)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97656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Темы направления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/>
              <a:t>206. Произведение о войне, которое Вас взволновало. (декабрь 2014)</a:t>
            </a:r>
          </a:p>
          <a:p>
            <a:r>
              <a:rPr lang="ru-RU" dirty="0"/>
              <a:t>121. Произведение М.Ю. Лермонтова, которое Вам хотелось бы обсудить с самим автором. (декабрь 2014)</a:t>
            </a:r>
          </a:p>
          <a:p>
            <a:r>
              <a:rPr lang="ru-RU" dirty="0"/>
              <a:t>123. Какие нравственные проблемы, поднятые в произведениях М. Ю. Лермонтова, Вам интересны? (По одному или нескольким произведениям М. Ю. Лермонтова) (декабрь 2014)</a:t>
            </a:r>
          </a:p>
          <a:p>
            <a:r>
              <a:rPr lang="ru-RU" dirty="0"/>
              <a:t>004. Какие произведения М. Ю. Лермонтова Вы бы посоветовали прочитать другу? (По одному или нескольким произведениям М. Ю. Лермонтова) (декабрь 2014</a:t>
            </a:r>
          </a:p>
          <a:p>
            <a:r>
              <a:rPr lang="ru-RU" dirty="0"/>
              <a:t>016. Какой герой Вам ближе: созерцающий жизнь или преобразующий её? (декабрь 2014)</a:t>
            </a:r>
          </a:p>
          <a:p>
            <a:r>
              <a:rPr lang="ru-RU" dirty="0"/>
              <a:t>021. Кто для Вас идеальный герой литературы? (декабрь 2014)</a:t>
            </a:r>
          </a:p>
          <a:p>
            <a:r>
              <a:rPr lang="ru-RU" dirty="0"/>
              <a:t>501. Чтение какой книги потребовало от Вас душевной работы? (декабрь 2015)</a:t>
            </a:r>
          </a:p>
          <a:p>
            <a:r>
              <a:rPr lang="ru-RU" dirty="0"/>
              <a:t>504. Согласны ли Вы с утверждением: человек, любящий читать, никогда не будет одинок? (декабрь 2015)</a:t>
            </a:r>
          </a:p>
          <a:p>
            <a:r>
              <a:rPr lang="ru-RU" dirty="0"/>
              <a:t>510. Какие произведения становятся классическими? (декабрь 2015)</a:t>
            </a:r>
          </a:p>
          <a:p>
            <a:r>
              <a:rPr lang="ru-RU" dirty="0"/>
              <a:t>511. Какую книгу Вы бы хотели экранизировать? (декабрь 2015)</a:t>
            </a:r>
          </a:p>
          <a:p>
            <a:r>
              <a:rPr lang="ru-RU" dirty="0"/>
              <a:t>444. Согласны ли Вы с высказыванием Л.Н. Толстого: «Настоящее художественное произведение</a:t>
            </a:r>
          </a:p>
          <a:p>
            <a:r>
              <a:rPr lang="ru-RU" dirty="0"/>
              <a:t>нельзя делать по заказу»? (май 2019)</a:t>
            </a:r>
          </a:p>
          <a:p>
            <a:r>
              <a:rPr lang="ru-RU" dirty="0"/>
              <a:t>445. Согласны ли Вы с высказыванием немецкого писателя Б. Брехта: «Искусство требует знаний»?</a:t>
            </a:r>
          </a:p>
          <a:p>
            <a:r>
              <a:rPr lang="ru-RU" dirty="0"/>
              <a:t>(май 2019)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1029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8843" y="620688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2) Наука и </a:t>
            </a:r>
            <a:r>
              <a:rPr lang="ru-RU" b="1" dirty="0" smtClean="0"/>
              <a:t>человек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20230"/>
            <a:ext cx="4392874" cy="2737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501008"/>
            <a:ext cx="5392859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33676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492896"/>
            <a:ext cx="8229600" cy="1584176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Роль культуры в жизни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человека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Влияние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искусства на человека</a:t>
            </a:r>
          </a:p>
        </p:txBody>
      </p:sp>
    </p:spTree>
    <p:extLst>
      <p:ext uri="{BB962C8B-B14F-4D97-AF65-F5344CB8AC3E}">
        <p14:creationId xmlns:p14="http://schemas.microsoft.com/office/powerpoint/2010/main" val="14026556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Способно ли искусство врачевать душевные раны?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28234"/>
            <a:ext cx="5832648" cy="522920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sz="2900" b="1" dirty="0" smtClean="0"/>
              <a:t>А.И</a:t>
            </a:r>
            <a:r>
              <a:rPr lang="ru-RU" sz="2900" b="1" dirty="0"/>
              <a:t>. Куприн </a:t>
            </a:r>
            <a:r>
              <a:rPr lang="ru-RU" sz="2900" dirty="0"/>
              <a:t>в произведении </a:t>
            </a:r>
            <a:r>
              <a:rPr lang="ru-RU" sz="2900" b="1" dirty="0"/>
              <a:t>«Яма» </a:t>
            </a:r>
            <a:r>
              <a:rPr lang="ru-RU" sz="2900" dirty="0"/>
              <a:t>показал, как искусство способно исцелять людей и пробуждать в их душах огонек добродетели и надежды на лучшее. Однажды известная певица решила посетить публичный дом вместе со своими друзьями, чтобы разнообразить свои впечатления. </a:t>
            </a:r>
            <a:r>
              <a:rPr lang="ru-RU" sz="2900" dirty="0" err="1"/>
              <a:t>Ровинскую</a:t>
            </a:r>
            <a:r>
              <a:rPr lang="ru-RU" sz="2900" dirty="0"/>
              <a:t> ожидало потрясение. Среди публичных женщин нашлись вполне грамотные и умные собеседницы, которые рассказали о настоящей жизни притона и ее связи с внешним миром. Они провели параллели между браком без любви, в котором жили многие женщины, и продажной любовью. </a:t>
            </a:r>
            <a:endParaRPr lang="ru-RU" sz="2900" dirty="0" smtClean="0"/>
          </a:p>
          <a:p>
            <a:pPr marL="0" indent="0">
              <a:buNone/>
            </a:pPr>
            <a:r>
              <a:rPr lang="ru-RU" sz="2900" dirty="0" err="1" smtClean="0"/>
              <a:t>Ровинская</a:t>
            </a:r>
            <a:r>
              <a:rPr lang="ru-RU" sz="2900" dirty="0" smtClean="0"/>
              <a:t> </a:t>
            </a:r>
            <a:r>
              <a:rPr lang="ru-RU" sz="2900" dirty="0"/>
              <a:t>решила спеть в знак уважения к этим девушкам. И вдруг песня обнажила эти циничные и порочные души. Женя, самая злая и насмешливая из женщин, расплакалась прилюдно. Песня пробудила ее душу. Она сожалела о своей загубленной жизни и даже призналась певице в том, что больна сифилисом, но специально заражает клиентов, чтобы отомстить им. Будучи десятилетним ребенком, она была продана в публичный дом родной матерью</a:t>
            </a:r>
            <a:r>
              <a:rPr lang="ru-RU" sz="2900" dirty="0" smtClean="0"/>
              <a:t>.</a:t>
            </a:r>
          </a:p>
          <a:p>
            <a:pPr marL="0" indent="0">
              <a:buNone/>
            </a:pPr>
            <a:r>
              <a:rPr lang="ru-RU" sz="2900" dirty="0" smtClean="0"/>
              <a:t>Именно </a:t>
            </a:r>
            <a:r>
              <a:rPr lang="ru-RU" sz="2900" dirty="0"/>
              <a:t>сила искусства заставила Женю вскрыть нарыв обиды на мир и заглянуть внутрь себя. Песня заставила ее задуматься над тем, как быть дальше.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628800"/>
            <a:ext cx="2741576" cy="434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87725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Особая роль музыки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Музыка способна донести до людей то, что нельзя выразить словами.</a:t>
            </a:r>
          </a:p>
          <a:p>
            <a:r>
              <a:rPr lang="ru-RU" dirty="0" smtClean="0"/>
              <a:t>Музыка способна пробудить в человеке новые чувства.</a:t>
            </a:r>
          </a:p>
          <a:p>
            <a:r>
              <a:rPr lang="ru-RU" dirty="0" smtClean="0"/>
              <a:t>Музыка сопровождает человека в жизни и в радости, и в горе.</a:t>
            </a:r>
          </a:p>
          <a:p>
            <a:r>
              <a:rPr lang="ru-RU" dirty="0" smtClean="0"/>
              <a:t>Музыка заполняет душевную пустоту человека.</a:t>
            </a:r>
          </a:p>
          <a:p>
            <a:r>
              <a:rPr lang="ru-RU" dirty="0" smtClean="0"/>
              <a:t>Сила </a:t>
            </a:r>
            <a:r>
              <a:rPr lang="ru-RU" dirty="0"/>
              <a:t>искусства способна перевернуть жизнь человека.</a:t>
            </a:r>
          </a:p>
          <a:p>
            <a:r>
              <a:rPr lang="ru-RU" dirty="0"/>
              <a:t>Искусство может помочь человеку почувствовать красоту мира, вновь пережить моменты прошлого.</a:t>
            </a:r>
          </a:p>
          <a:p>
            <a:r>
              <a:rPr lang="ru-RU" dirty="0"/>
              <a:t>В тяжелых ситуациях искусство воодушевляет человека, дает ему жизненные силы.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753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124944"/>
          </a:xfrm>
        </p:spPr>
        <p:txBody>
          <a:bodyPr/>
          <a:lstStyle/>
          <a:p>
            <a:r>
              <a:rPr lang="ru-RU" dirty="0"/>
              <a:t>Музыка может оказать сильное воздействие на человека, пробиваясь  к самой душе. </a:t>
            </a:r>
          </a:p>
          <a:p>
            <a:r>
              <a:rPr lang="ru-RU" dirty="0"/>
              <a:t>Она способна пробудить все самые сильные чувства, затронуть потаённые струны души.</a:t>
            </a:r>
          </a:p>
          <a:p>
            <a:r>
              <a:rPr lang="ru-RU" dirty="0"/>
              <a:t>Музыка обладает огромной силой, способной воздействовать на наш внутренний мир, открывая все самые лучшие качества души человека.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60199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Может ли музыка утешить человека в беде?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6131024" cy="4997152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 smtClean="0"/>
              <a:t>Л.Н</a:t>
            </a:r>
            <a:r>
              <a:rPr lang="ru-RU" b="1" dirty="0"/>
              <a:t>. Толстой</a:t>
            </a:r>
            <a:r>
              <a:rPr lang="ru-RU" dirty="0"/>
              <a:t> в романе-эпопее </a:t>
            </a:r>
            <a:r>
              <a:rPr lang="ru-RU" b="1" dirty="0"/>
              <a:t>«Война и мир»</a:t>
            </a:r>
            <a:r>
              <a:rPr lang="ru-RU" dirty="0"/>
              <a:t> описал, как музыка исцеляет душу и выводит человека из состояния отчаяния. Николай Ростов проиграл в карты целое состояние. Его многодетная семья и так была в долгах, а он своими действиями и вовсе поставил ее в финансовый тупик. Ему было стыдно признаться в своей слабости, и он был настолько угнетен, что уже подумывал о самоубийстве. Придя домой, он был уже уверен в свое решении. Однако там он услышал песню сестры и глубоко задумался. Красивая музыка и чарующий голос вернули ему жажду жизни и веру в себя. Николай понял, что глупо губить себя из-за денег и вынуждать родных страдать. Он набрался сил и признался во всем отцу. Именно музыка в трудную минуту поддержала его и подтолкнула к правильному решению.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973" y="1048780"/>
            <a:ext cx="2060309" cy="244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283" y="3717032"/>
            <a:ext cx="1824582" cy="2890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45676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Из рассказа А.И. Куприна «Гранатовый браслет»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948" y="1600200"/>
            <a:ext cx="8717532" cy="2908920"/>
          </a:xfrm>
        </p:spPr>
        <p:txBody>
          <a:bodyPr>
            <a:noAutofit/>
          </a:bodyPr>
          <a:lstStyle/>
          <a:p>
            <a:r>
              <a:rPr lang="ru-RU" sz="1200" dirty="0" smtClean="0"/>
              <a:t>Куприн </a:t>
            </a:r>
            <a:r>
              <a:rPr lang="ru-RU" sz="1200" dirty="0"/>
              <a:t>утверждает, что только любовь и музыка остаются вечными </a:t>
            </a:r>
            <a:r>
              <a:rPr lang="ru-RU" sz="1200" dirty="0" smtClean="0"/>
              <a:t>истинными</a:t>
            </a:r>
            <a:r>
              <a:rPr lang="ru-RU" sz="1200" dirty="0"/>
              <a:t>  ценностями на земле. </a:t>
            </a:r>
            <a:endParaRPr lang="ru-RU" sz="1200" dirty="0" smtClean="0"/>
          </a:p>
          <a:p>
            <a:r>
              <a:rPr lang="ru-RU" sz="1200" dirty="0"/>
              <a:t>искусство может дать человеку успокоение в минуты душевного напряжения. Вера оказалась в сложной жизненной ситуации: из-за любви к ней покончил с собой мужчина. Георгий Желтков несколько лет подряд писал ей любовные письма, но героиня не хотела отношений и ясно дала это понять. Однако любовь Георгия была настолько сильной, что не требовала взаимности и проявлялась лишь в письмах. И все же его подарок на именины переполнил чашу терпения брата Веры. Он и муж его сестры разыскали анонимного автора писем и потребовали прекращения любых попыток связаться с Верой. Желтков все понял, но не смог с этим жить. Узнав о его гибели, Вера винила себя в том, что произошло. И только Вторая соната Бетховена </a:t>
            </a:r>
            <a:r>
              <a:rPr lang="ru-RU" sz="1200" dirty="0" err="1"/>
              <a:t>Op</a:t>
            </a:r>
            <a:r>
              <a:rPr lang="ru-RU" sz="1200" dirty="0"/>
              <a:t>. 2 № 2, сыгранная Жени </a:t>
            </a:r>
            <a:r>
              <a:rPr lang="ru-RU" sz="1200" dirty="0" err="1"/>
              <a:t>Райтер</a:t>
            </a:r>
            <a:r>
              <a:rPr lang="ru-RU" sz="1200" dirty="0"/>
              <a:t>, убедила ее, что Георгий ее простил. Вера получила облегчение от музыки и смогла проникнуть в сознание того, кто попросил ее послушать эту мелодию. Вера нашла в искусстве силы жить дальше и мудрость, чтобы проникнуться возвышенными чувствами своего обожателя.</a:t>
            </a:r>
          </a:p>
          <a:p>
            <a:r>
              <a:rPr lang="ru-RU" sz="1200" dirty="0" smtClean="0"/>
              <a:t>Под звуки сонаты Бетховена Вера </a:t>
            </a:r>
            <a:r>
              <a:rPr lang="ru-RU" sz="1200" dirty="0" smtClean="0">
                <a:effectLst/>
              </a:rPr>
              <a:t>испытывает душевное очищение после пережитых ею тяжёлых минут жизни. Она осознает силу любви </a:t>
            </a:r>
            <a:r>
              <a:rPr lang="ru-RU" sz="1200" dirty="0" err="1" smtClean="0">
                <a:effectLst/>
              </a:rPr>
              <a:t>Желткова</a:t>
            </a:r>
            <a:r>
              <a:rPr lang="ru-RU" sz="1200" dirty="0" smtClean="0">
                <a:effectLst/>
              </a:rPr>
              <a:t>.</a:t>
            </a:r>
          </a:p>
          <a:p>
            <a:r>
              <a:rPr lang="ru-RU" sz="1200" dirty="0" smtClean="0">
                <a:effectLst/>
              </a:rPr>
              <a:t> Волшебные звуки рояля помогли ей обрести внутреннее равновесие, найти силы, обрести смысл дальнейшей жизни.</a:t>
            </a:r>
            <a:br>
              <a:rPr lang="ru-RU" sz="1200" dirty="0" smtClean="0">
                <a:effectLst/>
              </a:rPr>
            </a:b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endParaRPr lang="ru-RU" dirty="0"/>
          </a:p>
          <a:p>
            <a:endParaRPr lang="ru-RU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27784" y="4365104"/>
            <a:ext cx="3620666" cy="2372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33672"/>
            <a:ext cx="1800200" cy="1146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327" y="4725144"/>
            <a:ext cx="2075993" cy="1439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48" y="4971580"/>
            <a:ext cx="1953394" cy="1356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221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Настоящее искусство всегда приносит человеку утешение и радость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b="1" dirty="0"/>
              <a:t>К.Г. Паустовский, «Старый повар</a:t>
            </a:r>
            <a:r>
              <a:rPr lang="ru-RU" b="1" dirty="0" smtClean="0"/>
              <a:t>». </a:t>
            </a:r>
            <a:r>
              <a:rPr lang="ru-RU" dirty="0" smtClean="0"/>
              <a:t>Главный </a:t>
            </a:r>
            <a:r>
              <a:rPr lang="ru-RU" dirty="0"/>
              <a:t>герой находился при смерти и сожалел, что не может исповедаться перед смертью. Тогда его дочь привела с улицы первого встречного. Им оказался сам Моцарт. Чтобы принести старику облегчение, музыкант сыграл трогательную песню на клавесине. Повар получил удовольствие и теперь пребывал в гармонии. Он высказал все, что хотел, и эта прекрасная музыка стала его лебединой песнью. После его кончины Моцарт написал прекрасную мелодию, которая стала одной из лучших его работ и понравилась многим людям. </a:t>
            </a:r>
            <a:endParaRPr lang="ru-RU" dirty="0" smtClean="0"/>
          </a:p>
          <a:p>
            <a:r>
              <a:rPr lang="ru-RU" dirty="0" smtClean="0"/>
              <a:t>Этот </a:t>
            </a:r>
            <a:r>
              <a:rPr lang="ru-RU" dirty="0"/>
              <a:t>пример учит нас тому, что настоящее искусство всегда поддерживает и воодушевляет тех, кто обращается к нему за утешением.</a:t>
            </a:r>
          </a:p>
        </p:txBody>
      </p:sp>
    </p:spTree>
    <p:extLst>
      <p:ext uri="{BB962C8B-B14F-4D97-AF65-F5344CB8AC3E}">
        <p14:creationId xmlns:p14="http://schemas.microsoft.com/office/powerpoint/2010/main" val="2122255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А.П. Чехова «Скрипка Ротшильда»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700808"/>
            <a:ext cx="8496944" cy="2448272"/>
          </a:xfrm>
        </p:spPr>
        <p:txBody>
          <a:bodyPr>
            <a:normAutofit fontScale="62500" lnSpcReduction="20000"/>
          </a:bodyPr>
          <a:lstStyle/>
          <a:p>
            <a:r>
              <a:rPr lang="ru-RU" sz="3600" dirty="0" smtClean="0"/>
              <a:t>Яков Матвеевич был мрачным и грубым человеком, которого избегали люди.</a:t>
            </a:r>
          </a:p>
          <a:p>
            <a:r>
              <a:rPr lang="ru-RU" sz="3600" dirty="0" smtClean="0"/>
              <a:t>Но он прекрасно играл на скрипке.</a:t>
            </a:r>
          </a:p>
          <a:p>
            <a:r>
              <a:rPr lang="ru-RU" sz="3600" dirty="0" smtClean="0"/>
              <a:t>После смерти жены и в предчувствии собственной скорой смерти он играет трогательную и печальную музыку, которая отражает его душевную боль.</a:t>
            </a:r>
          </a:p>
          <a:p>
            <a:r>
              <a:rPr lang="ru-RU" sz="3600" dirty="0" smtClean="0"/>
              <a:t>Он впервые устыдился своей злобы.</a:t>
            </a:r>
            <a:endParaRPr lang="ru-RU" sz="36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149080"/>
            <a:ext cx="4079776" cy="229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065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И.А. Гончарова «Обломов»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0"/>
            <a:ext cx="4968552" cy="4781128"/>
          </a:xfrm>
        </p:spPr>
        <p:txBody>
          <a:bodyPr>
            <a:noAutofit/>
          </a:bodyPr>
          <a:lstStyle/>
          <a:p>
            <a:r>
              <a:rPr lang="ru-RU" sz="2800" dirty="0" smtClean="0"/>
              <a:t>Обломов с восхищением слушал свою любимую арию </a:t>
            </a:r>
            <a:r>
              <a:rPr lang="en-US" sz="2800" dirty="0" err="1" smtClean="0"/>
              <a:t>Casta</a:t>
            </a:r>
            <a:r>
              <a:rPr lang="en-US" sz="2800" dirty="0" smtClean="0"/>
              <a:t> Diva</a:t>
            </a:r>
            <a:r>
              <a:rPr lang="ru-RU" sz="2800" dirty="0" smtClean="0"/>
              <a:t>, которую исполняла Ольга Ильинская. </a:t>
            </a:r>
          </a:p>
          <a:p>
            <a:r>
              <a:rPr lang="ru-RU" sz="2800" dirty="0" smtClean="0"/>
              <a:t>Звуки музыки способствуют зарождению искреннего чувства между героям, которое пусть на время, но возвращает Обломова к жизни.</a:t>
            </a:r>
            <a:endParaRPr lang="ru-RU" sz="28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307624"/>
            <a:ext cx="3631745" cy="510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958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В. Г. Короленко «Слепой музыкант»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200"/>
            <a:ext cx="4896544" cy="5213176"/>
          </a:xfrm>
        </p:spPr>
        <p:txBody>
          <a:bodyPr>
            <a:normAutofit/>
          </a:bodyPr>
          <a:lstStyle/>
          <a:p>
            <a:r>
              <a:rPr lang="ru-RU" dirty="0" smtClean="0"/>
              <a:t>Для Петруся, слепого от рождения мальчика, музыка стала смыслом жизни.</a:t>
            </a:r>
          </a:p>
          <a:p>
            <a:r>
              <a:rPr lang="ru-RU" dirty="0" smtClean="0"/>
              <a:t>Сначала его привлекли звуки дудки, потом он научился играть на пианино.</a:t>
            </a:r>
          </a:p>
          <a:p>
            <a:r>
              <a:rPr lang="ru-RU" dirty="0" smtClean="0"/>
              <a:t>Взрослея, Петр набирается мастерства. Ему пророчат славу музыканта. </a:t>
            </a:r>
          </a:p>
          <a:p>
            <a:r>
              <a:rPr lang="ru-RU" dirty="0" smtClean="0"/>
              <a:t>Слепой музыкант обретает силу в музыке.</a:t>
            </a: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412776"/>
            <a:ext cx="3101025" cy="4807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479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08720"/>
            <a:ext cx="8424936" cy="5616624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/>
              <a:t>Современную жизнь невозможно представить без технологий – величайшего достижения цивилизации. </a:t>
            </a:r>
            <a:endParaRPr lang="ru-RU" sz="2800" dirty="0" smtClean="0"/>
          </a:p>
          <a:p>
            <a:pPr marL="0" indent="0" algn="ctr">
              <a:buNone/>
            </a:pPr>
            <a:r>
              <a:rPr lang="ru-RU" sz="2800" dirty="0" smtClean="0"/>
              <a:t>Научно-технический </a:t>
            </a:r>
            <a:r>
              <a:rPr lang="ru-RU" sz="2800" dirty="0"/>
              <a:t>прогресс повлиял на все сферы человеческой деятельности благодаря чему создались совершенно новые условия жизни, в которых молодое поколение чувствует себя, как рыба в воде, а старшее – старается угнаться в меру своих возможностей. </a:t>
            </a:r>
            <a:endParaRPr lang="ru-RU" sz="2800" dirty="0" smtClean="0"/>
          </a:p>
          <a:p>
            <a:pPr marL="0" indent="0" algn="ctr">
              <a:buNone/>
            </a:pPr>
            <a:r>
              <a:rPr lang="ru-RU" sz="2800" dirty="0" smtClean="0"/>
              <a:t>При </a:t>
            </a:r>
            <a:r>
              <a:rPr lang="ru-RU" sz="2800" dirty="0"/>
              <a:t>этом технологии влияют на людей не только внешне, но и внутренне, создавая портрет </a:t>
            </a:r>
            <a:r>
              <a:rPr lang="ru-RU" sz="2800" dirty="0" smtClean="0"/>
              <a:t>современного человека</a:t>
            </a:r>
            <a:r>
              <a:rPr lang="ru-RU" sz="2800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487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А.Т. Твардовского «Василий Теркин»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200"/>
            <a:ext cx="8712968" cy="2548880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Музыка способна согреть душу человека даже в тяжелое военное время. </a:t>
            </a:r>
          </a:p>
          <a:p>
            <a:r>
              <a:rPr lang="ru-RU" dirty="0" smtClean="0"/>
              <a:t>Василий Теркин играет на гармони убитого командира. От музыки людям становится теплее, они идут на музыку как на огонь, пускаются в пляс. Это позволяет им хоть на какое-то время забыть о невзгодах, трудностях, несчастьях. </a:t>
            </a:r>
          </a:p>
          <a:p>
            <a:r>
              <a:rPr lang="ru-RU" dirty="0" smtClean="0"/>
              <a:t>Товарищи убитого командира отдают гармонь Теркину, чтобы он и в дальнейшем веселил свою пехоту.</a:t>
            </a:r>
            <a:endParaRPr lang="ru-RU" dirty="0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1" t="16977" r="31653" b="17467"/>
          <a:stretch/>
        </p:blipFill>
        <p:spPr bwMode="auto">
          <a:xfrm>
            <a:off x="3131840" y="4149080"/>
            <a:ext cx="3096344" cy="2428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933056"/>
            <a:ext cx="1832887" cy="2569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25970">
            <a:off x="542547" y="4167757"/>
            <a:ext cx="2100064" cy="2100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967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Настоящее искусство помогает поверить </a:t>
            </a:r>
            <a:r>
              <a:rPr lang="ru-RU" dirty="0"/>
              <a:t>в свои силы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b="1" dirty="0"/>
              <a:t>О. Генри «Последний лист». </a:t>
            </a:r>
            <a:r>
              <a:rPr lang="ru-RU" dirty="0"/>
              <a:t>О. Генри касается темы искусства в рассказе «Последний лист». Молодые девушки, </a:t>
            </a:r>
            <a:r>
              <a:rPr lang="ru-RU" dirty="0" err="1"/>
              <a:t>Джонси</a:t>
            </a:r>
            <a:r>
              <a:rPr lang="ru-RU" dirty="0"/>
              <a:t> и Сью, жили вместе. </a:t>
            </a:r>
            <a:r>
              <a:rPr lang="ru-RU" dirty="0" err="1"/>
              <a:t>Джонси</a:t>
            </a:r>
            <a:r>
              <a:rPr lang="ru-RU" dirty="0"/>
              <a:t> заболела пневмонией, и Сью вызывала врача. Он сказал, что человек всегда выздоравливает тогда, когда сам этого хочет, а больная девушка совсем потеряла веру в своё выздоровление и знала, что, когда с плюща, растущего под её окном, упадёт последний лист, она умрёт. Сью рисовала картину и в качестве натурщика позвала </a:t>
            </a:r>
            <a:r>
              <a:rPr lang="ru-RU" dirty="0" err="1"/>
              <a:t>Бермена</a:t>
            </a:r>
            <a:r>
              <a:rPr lang="ru-RU" dirty="0"/>
              <a:t>. Он, узнав о мыслях больной </a:t>
            </a:r>
            <a:r>
              <a:rPr lang="ru-RU" dirty="0" err="1"/>
              <a:t>Джонси</a:t>
            </a:r>
            <a:r>
              <a:rPr lang="ru-RU" dirty="0"/>
              <a:t>, ночью, во время проливного дождя пробрался к плющу и нарисовал лист, ставший его настоящим шедевром, о котором он так мечтал. Утром </a:t>
            </a:r>
            <a:r>
              <a:rPr lang="ru-RU" dirty="0" err="1"/>
              <a:t>Джонси</a:t>
            </a:r>
            <a:r>
              <a:rPr lang="ru-RU" dirty="0"/>
              <a:t> проснулась и увидела, что на плюще остался один единственный лист, уцелевший после сильного дождя и ветра. Тогда она поняла насколько важно держаться за возможность жить и начала выздоравливать. Именно настоящее искусство, шедевр Бермана, помог Сью поверить в свои силы и сохранило жизнь девушки.</a:t>
            </a:r>
          </a:p>
        </p:txBody>
      </p:sp>
    </p:spTree>
    <p:extLst>
      <p:ext uri="{BB962C8B-B14F-4D97-AF65-F5344CB8AC3E}">
        <p14:creationId xmlns:p14="http://schemas.microsoft.com/office/powerpoint/2010/main" val="6831425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988840"/>
            <a:ext cx="8136904" cy="2376264"/>
          </a:xfrm>
        </p:spPr>
        <p:txBody>
          <a:bodyPr>
            <a:normAutofit/>
          </a:bodyPr>
          <a:lstStyle/>
          <a:p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Сохранение традиционных </a:t>
            </a:r>
            <a:r>
              <a:rPr lang="ru-RU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ценностей</a:t>
            </a:r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Рассуждения, связанные с этическими </a:t>
            </a:r>
            <a:r>
              <a:rPr lang="ru-RU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проблемами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47938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Драма (пьеса) М. Горького </a:t>
            </a:r>
            <a:br>
              <a:rPr lang="ru-RU" b="1" dirty="0" smtClean="0"/>
            </a:br>
            <a:r>
              <a:rPr lang="ru-RU" b="1" dirty="0" smtClean="0"/>
              <a:t>«На дне»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0"/>
            <a:ext cx="8784976" cy="2692896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Изображает ночлежку. Это мир, лишённый духовности. Здесь царят ругань, непонимание, споры. Герои, находятся на дне жизни. </a:t>
            </a:r>
          </a:p>
          <a:p>
            <a:r>
              <a:rPr lang="ru-RU" dirty="0" smtClean="0"/>
              <a:t>В их жизни нет места культуре и искусству. В ночлежке читает только молодая девушка Настя, да и круг ее чтения ограничен только безвкусными любовными романами.</a:t>
            </a:r>
          </a:p>
          <a:p>
            <a:r>
              <a:rPr lang="ru-RU" dirty="0" smtClean="0"/>
              <a:t>Герои пьесы оторваны от культуры, поэтому их жизнь похожа на череду сменяющих друг друга серых дней.</a:t>
            </a:r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293096"/>
            <a:ext cx="3600400" cy="2348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683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149080"/>
            <a:ext cx="4002016" cy="252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Комедия А.С. Грибоедова «Горе от ума»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200"/>
            <a:ext cx="8784976" cy="3124944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«</a:t>
            </a:r>
            <a:r>
              <a:rPr lang="ru-RU" dirty="0" err="1" smtClean="0"/>
              <a:t>Фамусовская</a:t>
            </a:r>
            <a:r>
              <a:rPr lang="ru-RU" dirty="0" smtClean="0"/>
              <a:t> Москва» – это бездуховный мир, где человек утратил свою личность. Он ценится только по чинам и материальному достатку. </a:t>
            </a:r>
          </a:p>
          <a:p>
            <a:r>
              <a:rPr lang="ru-RU" dirty="0" smtClean="0"/>
              <a:t>Представители «века минувшего» выступают против просвещения, против книг и наук. Так,  Фамусов говорит: «Забрать все книги бы, да сжечь». </a:t>
            </a:r>
          </a:p>
          <a:p>
            <a:r>
              <a:rPr lang="ru-RU" dirty="0" smtClean="0"/>
              <a:t>В этом душном болоте, отвернувшемся от культуры, сложно существовать просвещённому Чацкому, который болеет за судьбу России, за её будущее.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188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Может ли чтение быть опасным?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А.С</a:t>
            </a:r>
            <a:r>
              <a:rPr lang="ru-RU" dirty="0"/>
              <a:t>. Грибоедов в пьесе «Горе от ума» показал, как чтение может негативно повлиять на воспитание человека. Софья Фамусова много читала, но в ее репертуаре были преимущественно любовные романы французского происхождения. Они развили фантазию девушки, но лишь в одном русле. Она начала оценивать реальных людей через призму литературных клише. В результате героиня стала легкой добычей для обманщика Молчалина, который просто примерил на себя роль героя-любовника французского покроя. Софья же разыгрывала сцены из книг в жизни и довольствовалась выдуманной любовью по шаблону. Она сама лгала себе и не заметила неискренности Молчалина. В финале героиня болезненно восприняла его разоблачение, ведь иллюзия сильно расходилась с реальностью.</a:t>
            </a:r>
          </a:p>
        </p:txBody>
      </p:sp>
    </p:spTree>
    <p:extLst>
      <p:ext uri="{BB962C8B-B14F-4D97-AF65-F5344CB8AC3E}">
        <p14:creationId xmlns:p14="http://schemas.microsoft.com/office/powerpoint/2010/main" val="14483107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А.С.Пушкин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«Евгений Онегин»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5698976" cy="4781128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Главная героиня </a:t>
            </a:r>
            <a:r>
              <a:rPr lang="ru-RU" dirty="0"/>
              <a:t>романа </a:t>
            </a:r>
            <a:r>
              <a:rPr lang="ru-RU" b="1" dirty="0"/>
              <a:t>А.С. Пушкина «Евгений Онегин</a:t>
            </a:r>
            <a:r>
              <a:rPr lang="ru-RU" b="1" dirty="0" smtClean="0"/>
              <a:t>» </a:t>
            </a:r>
            <a:r>
              <a:rPr lang="ru-RU" dirty="0"/>
              <a:t>Татьяна жила в деревне и была нелюдимой девушкой, зато много видела и узнавала в книгах. Чтение помогло девушке открыть мир во всем многообразии и изучить людей. Ее кругозор расширился, поэтому Онегин с первого взгляда распознал в ней интересного и глубокого человека, способного на сильные чувства и необычные мысли. Татьяна стала самобытной натурой со своей индивидуальностью, чем привлекла и богатого генерала на ярмарке невест в Москве. Увлечение литературой сделало героиню умнее, культурнее, богаче духовно. Поэтому она ценила семью и брак выше страсти и даже первой любви, которая обманула ее ожидания. Я тоже стремлюсь к развитию, а потому люблю читать и всем советую начать.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916832"/>
            <a:ext cx="2501226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55662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990600"/>
          </a:xfrm>
        </p:spPr>
        <p:txBody>
          <a:bodyPr/>
          <a:lstStyle/>
          <a:p>
            <a:r>
              <a:rPr lang="ru-RU" b="1" dirty="0"/>
              <a:t>И. С. Тургенев «Отцы и Дети</a:t>
            </a:r>
            <a:r>
              <a:rPr lang="ru-RU" b="1" dirty="0" smtClean="0"/>
              <a:t>»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58342"/>
            <a:ext cx="5858932" cy="5439010"/>
          </a:xfrm>
        </p:spPr>
        <p:txBody>
          <a:bodyPr>
            <a:noAutofit/>
          </a:bodyPr>
          <a:lstStyle/>
          <a:p>
            <a:r>
              <a:rPr lang="ru-RU" sz="1400" dirty="0" smtClean="0"/>
              <a:t>И</a:t>
            </a:r>
            <a:r>
              <a:rPr lang="ru-RU" sz="1400" dirty="0"/>
              <a:t>. С. Тургенев в произведении «Отцы и Дети» затрагивает тему искусства. Главным героем является Евгений Базаров, учёный, нигилист, отрицающий любые чувства человека. Он живёт с такими убеждениями, распространяет их. </a:t>
            </a:r>
            <a:endParaRPr lang="ru-RU" sz="1400" dirty="0" smtClean="0"/>
          </a:p>
          <a:p>
            <a:r>
              <a:rPr lang="ru-RU" sz="1400" dirty="0" smtClean="0"/>
              <a:t>Базаров </a:t>
            </a:r>
            <a:r>
              <a:rPr lang="ru-RU" sz="1400" dirty="0"/>
              <a:t>не признаёт искусства, говорит: «Порядочный химик в двадцать раз полезнее всякого поэта», — однако Евгений хорошо знаком со многими литературными произведениями. Автор таким образом показывает, что общество во время написания романа нуждалось именно в деятелях науки, а не искусства. Но роль искусства в жизни человека действительно значительна. Базаров не осознавал того, что настоящее искусство способно влиять на отношение человека к миру, формирование его убеждений и принципов. Он считал, что каждый человек обязан внести вклад в развитие производительных сил страны, совершить научное открытие, которое способно повлиять на совершенствование России. Однако именно творчество помогало другим героям пережит тяжелые моменты и двигаться дальше. Так, Николая Петровича, отца Аркадия, вдохновляла и поддерживала поэзия А.С. Пушкина. Поэтому он смог пережить потерю любимой жены, матери Аркадия, а Евгений, столкнувшись с личной трагедией, а именно отказом Анны, не смог устоять и махнул на свою жизнь рукой. </a:t>
            </a:r>
            <a:endParaRPr lang="ru-RU" sz="1400" dirty="0" smtClean="0"/>
          </a:p>
          <a:p>
            <a:r>
              <a:rPr lang="ru-RU" sz="1400" dirty="0" smtClean="0"/>
              <a:t>Этот </a:t>
            </a:r>
            <a:r>
              <a:rPr lang="ru-RU" sz="1400" dirty="0"/>
              <a:t>пример говорит о том, что </a:t>
            </a:r>
            <a:r>
              <a:rPr lang="ru-RU" sz="1400" b="1" dirty="0"/>
              <a:t>не стоит отказываться от настоящего искусства, ведь оно всегда может исцелить израненную душу и дать человеку надежду на лучшее будущее.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460" y="1484784"/>
            <a:ext cx="2840969" cy="4056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53641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Могут ли новые технологии заменить искусство?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5338936" cy="5069160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 err="1" smtClean="0"/>
              <a:t>Олдос</a:t>
            </a:r>
            <a:r>
              <a:rPr lang="ru-RU" b="1" dirty="0" smtClean="0"/>
              <a:t> </a:t>
            </a:r>
            <a:r>
              <a:rPr lang="ru-RU" b="1" dirty="0"/>
              <a:t>Хаксли </a:t>
            </a:r>
            <a:r>
              <a:rPr lang="ru-RU" dirty="0"/>
              <a:t>в антиутопии </a:t>
            </a:r>
            <a:endParaRPr lang="ru-RU" dirty="0" smtClean="0"/>
          </a:p>
          <a:p>
            <a:r>
              <a:rPr lang="ru-RU" b="1" dirty="0" smtClean="0"/>
              <a:t>«</a:t>
            </a:r>
            <a:r>
              <a:rPr lang="ru-RU" b="1" dirty="0"/>
              <a:t>О дивный новый мир» </a:t>
            </a:r>
            <a:r>
              <a:rPr lang="ru-RU" dirty="0"/>
              <a:t>показал, что даже феноменальное развитие технологий не может уничтожить надобность человека в искусстве. Люди эры Форда не читают книг, не смотрят кино, не ходят в театр, не слушают музыку. Творчество им заменяют дешевые суррогаты примитивного толка. Поэтому у них нет индивидуальности и настоящих чувств. Они всегда одинаково веселы и беспечны, потому что сома решает все мелкие проблемы, а душевных терзаний у них нет. Но можно ли назвать героев полноценными людьми? Ведь Джон, явившийся из мира, где еще оставался Шекспир, был совсем другим. На его фоне все другие персонажи кажутся бездушными куклами, у которых нет своего лица и характера. Их внутренний мир максимально универсален и населен навязанными шаблонами. А настоящей личности у них нет. Без искусства люди не могут развиваться полноценно и обрести себя самих.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412776"/>
            <a:ext cx="3127198" cy="4758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35883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Может ли кино заменить литературу?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5122912" cy="4997152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 smtClean="0"/>
              <a:t>В</a:t>
            </a:r>
            <a:r>
              <a:rPr lang="ru-RU" b="1" dirty="0"/>
              <a:t>. </a:t>
            </a:r>
            <a:r>
              <a:rPr lang="ru-RU" b="1" dirty="0" err="1"/>
              <a:t>Железников</a:t>
            </a:r>
            <a:r>
              <a:rPr lang="ru-RU" b="1" dirty="0"/>
              <a:t> </a:t>
            </a:r>
            <a:r>
              <a:rPr lang="ru-RU" dirty="0"/>
              <a:t>в повести </a:t>
            </a:r>
            <a:r>
              <a:rPr lang="ru-RU" b="1" dirty="0"/>
              <a:t>«Чучело» </a:t>
            </a:r>
            <a:r>
              <a:rPr lang="ru-RU" dirty="0"/>
              <a:t>показал буквально, как кино заменяет литературу. Ученики должны были отправляться на урок литературы, однако перед каникулами настроение было совсем не учебное. И ребята сделали вид, что не узнали о переносе урока. Всей компанией они пошли в кино. Герои предпочли фильм литературе, ведь в детстве смотреть намного проще, чем читать. Однако веселое кино не научило их гуманности, сочувствию, справедливости. Они издевались над беспомощной девочкой из-за какой-то сорванной поездки в Москву. Развлечения были для них дороже человеческой жизни. Однако обличение Лены и раскрытая правда о предательстве Димы заставили детей задуматься о том, что им для полноценного нравственного развития чего-то не хватило. Ведь именно книги русских классиков учат нас милосердию и пониманию людей.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556792"/>
            <a:ext cx="3075346" cy="446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4937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990600"/>
          </a:xfrm>
        </p:spPr>
        <p:txBody>
          <a:bodyPr>
            <a:noAutofit/>
          </a:bodyPr>
          <a:lstStyle/>
          <a:p>
            <a:r>
              <a:rPr lang="ru-RU" b="1" dirty="0"/>
              <a:t>Основные аспекты </a:t>
            </a:r>
            <a:r>
              <a:rPr lang="ru-RU" b="1" dirty="0" smtClean="0"/>
              <a:t>направления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50691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Рассуждение о науке </a:t>
            </a:r>
            <a:b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Рассуждения о ценности научного поиска, о собственных предпочтениях и интересах в области науки</a:t>
            </a:r>
            <a:b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Ответственность человека науки</a:t>
            </a:r>
            <a:b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Смерть человеческого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взаимодействия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4759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/>
              <a:t>Почему люди в 21 веке не перестают читать?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04004"/>
            <a:ext cx="4978896" cy="5069160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 smtClean="0"/>
              <a:t>Ч</a:t>
            </a:r>
            <a:r>
              <a:rPr lang="ru-RU" dirty="0" smtClean="0"/>
              <a:t>тение </a:t>
            </a:r>
            <a:r>
              <a:rPr lang="ru-RU" dirty="0"/>
              <a:t>помогает человеку развиваться и расширять кругозор. Найдя любовь и счастье вне брака, Анна стала изгоем в светском обществе и была лишена привычных видов досуга. Люди отвернулись от нее, она больше не могла наносить визиты и являться на балы. Всюду за спиной или даже в глаза она слышала обвинения и колкости. Поэтому Анна и Алексей долгое время путешествовали за границей, где никто не знал об их положении. Анна </a:t>
            </a:r>
            <a:r>
              <a:rPr lang="ru-RU" dirty="0" smtClean="0"/>
              <a:t>стала читать и изучать искусство. </a:t>
            </a:r>
            <a:r>
              <a:rPr lang="ru-RU" dirty="0"/>
              <a:t>Она ездила по галереям, позировала Вронскому и знакомилась с художниками. Литература превратила ее интерес в твердое знание. Поэтому даже Константин Левин, который был </a:t>
            </a:r>
            <a:r>
              <a:rPr lang="ru-RU" dirty="0" smtClean="0"/>
              <a:t>предубежден против нее, </a:t>
            </a:r>
            <a:r>
              <a:rPr lang="ru-RU" dirty="0"/>
              <a:t>нашел общие темы в разговоре с Анной и отметил высокий уровень ее ума. Ему было интересно беседовать с такой развитой и эрудированной женщиной. </a:t>
            </a:r>
            <a:r>
              <a:rPr lang="ru-RU" dirty="0" smtClean="0"/>
              <a:t>Чтение </a:t>
            </a:r>
            <a:r>
              <a:rPr lang="ru-RU" dirty="0"/>
              <a:t>помогло Анне идти вперед и </a:t>
            </a:r>
            <a:r>
              <a:rPr lang="ru-RU" dirty="0" smtClean="0"/>
              <a:t>стать  </a:t>
            </a:r>
            <a:r>
              <a:rPr lang="ru-RU" dirty="0"/>
              <a:t>лучше, несмотря на осуждение общества.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412776"/>
            <a:ext cx="3150999" cy="4948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67746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Чему учит читателя классическая литература?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340768"/>
            <a:ext cx="4752528" cy="5112568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 smtClean="0"/>
              <a:t>Автор </a:t>
            </a:r>
            <a:r>
              <a:rPr lang="ru-RU" dirty="0" smtClean="0"/>
              <a:t>дает </a:t>
            </a:r>
            <a:r>
              <a:rPr lang="ru-RU" dirty="0"/>
              <a:t>читателю важные жизненные </a:t>
            </a:r>
            <a:r>
              <a:rPr lang="ru-RU" dirty="0" smtClean="0"/>
              <a:t>уроки. Человеку необходимо </a:t>
            </a:r>
            <a:r>
              <a:rPr lang="ru-RU" dirty="0"/>
              <a:t>работать над собой, чтобы искоренить лень. Ведь именно из-за бездеятельности Гаев и Раневская потеряли свое имение. А вот Лопахин, который встает в 5 утра и заканчивает работу лишь к вечеру, смог из нищего малограмотного мальчишки превратиться в богатого купца, нового владельца вишневого сада. Это значит, что усердие, целеустремлённость и саморазвитие дают человеку успех и реализацию в обществе. Также важно сохранять доброту, понимание, стремление помогать другим на всех ступенях, ведущих вверх. Лопахин выручает Раневскую деньгами и советами, проявляет отзывчивость и такт. Он мог бы самоутвердиться за счет ее бедности, но не стал. Именно так нужно вести себя, чтобы содействовать процветанию мира вокруг, а не его разрушению.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340768"/>
            <a:ext cx="3132508" cy="496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257337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772816"/>
            <a:ext cx="7704856" cy="2952328"/>
          </a:xfrm>
        </p:spPr>
        <p:txBody>
          <a:bodyPr>
            <a:noAutofit/>
          </a:bodyPr>
          <a:lstStyle/>
          <a:p>
            <a:r>
              <a:rPr lang="ru-RU" b="1" dirty="0"/>
              <a:t>Рассуждения об искусстве, феномене таланта, о миссии художника и значении великих творений искусства</a:t>
            </a:r>
          </a:p>
        </p:txBody>
      </p:sp>
    </p:spTree>
    <p:extLst>
      <p:ext uri="{BB962C8B-B14F-4D97-AF65-F5344CB8AC3E}">
        <p14:creationId xmlns:p14="http://schemas.microsoft.com/office/powerpoint/2010/main" val="244715079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А. С Пушкин «Моцарт и Сальери».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5482952" cy="5141168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Здесь затрагивается тема истинного и ложного  </a:t>
            </a:r>
            <a:r>
              <a:rPr lang="ru-RU" dirty="0"/>
              <a:t>искусства. Моцарт – добрый, невероятно талантливый человек, его друг – Сальери является полной противоположностью музыканта. Он представляет собой завистливого, жестокого и высокомерного человека, способного из зависти отравить по-настоящему одарённого композитора, своего друга. Сальери занятия музыкой давались нелегко и требовали больших усилий. Он считал, что цель его жизни – это стать знаменитым, в то время как Моцарт стремился создать неповторимую мелодию. Он испытывал радость и наслаждение от самой игры на фортепиано, сочинения новой музыки. Был влюблён в своё занятие, и его музыкой восхищались все. Произведения Моцарта являются настоящим искусством, выражающим чистые и искренние чувства автора.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8" t="9145" r="23533" b="7945"/>
          <a:stretch/>
        </p:blipFill>
        <p:spPr bwMode="auto">
          <a:xfrm>
            <a:off x="5940152" y="1412776"/>
            <a:ext cx="3006091" cy="4652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737985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Роман М.А. Булгакова </a:t>
            </a:r>
            <a:br>
              <a:rPr lang="ru-RU" b="1" dirty="0" smtClean="0"/>
            </a:br>
            <a:r>
              <a:rPr lang="ru-RU" b="1" dirty="0" smtClean="0"/>
              <a:t>«Мастер и Маргарита»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200"/>
            <a:ext cx="4680520" cy="5141168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Автор показал жизнь литературной Москвы 30-х годов. Главный редактор МАССОЛИТА Берлиоз является человеком-хамелеоном, он подстраивается под любые внешние условия, любую власть, строй. Его литературный дом работает по заказу властителей, там давно нет муз и нет искусства, настоящего и искреннего. </a:t>
            </a:r>
          </a:p>
          <a:p>
            <a:r>
              <a:rPr lang="ru-RU" dirty="0" smtClean="0"/>
              <a:t>Поэтому по-настоящему талантливый роман отвергается редакторами и не признаётся читателями. Культура, которая штампуется по заказу, является лишь пропагандой, которая ничего общего с искусством не имеет.</a:t>
            </a:r>
            <a:endParaRPr lang="ru-RU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038" y="1678175"/>
            <a:ext cx="3784891" cy="5060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430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92696"/>
            <a:ext cx="4402832" cy="5784304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/>
              <a:t>М.А. Булгаков, «Мастер и Маргарита».</a:t>
            </a:r>
            <a:r>
              <a:rPr lang="ru-RU" dirty="0"/>
              <a:t> </a:t>
            </a:r>
            <a:r>
              <a:rPr lang="ru-RU" dirty="0" smtClean="0"/>
              <a:t>Мастер </a:t>
            </a:r>
            <a:r>
              <a:rPr lang="ru-RU" dirty="0"/>
              <a:t>написал роман о Понтии Пилате, который не понравился советским цензорам. В существующей политической повестке ему не было места. Кроме того, он идеологически противоречил линии партии в литературе. Зато в нем было достаточно идейно-тематического своеобразия и творческой свободы, чтобы вдохновить искушенного читателя на самые светлые порывы и поступки. Такие книги заставляют думать, сопереживать и решаться на что-то. Потому роману Мастеру было суждено провалить проверку цензуры, но остаться в веках шедевром, который воодушевит тысячи людей.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764704"/>
            <a:ext cx="3951988" cy="558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273231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Рассказ А.П. Чехова «</a:t>
            </a:r>
            <a:r>
              <a:rPr lang="ru-RU" b="1" dirty="0" err="1" smtClean="0"/>
              <a:t>Ионыч</a:t>
            </a:r>
            <a:r>
              <a:rPr lang="ru-RU" b="1" dirty="0" smtClean="0"/>
              <a:t>»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68760"/>
            <a:ext cx="8784976" cy="2664296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Семья Туркиных, которая в городе считается самой интеллигентной и образованной. Однако у членов этой семьи абсолютно отсутствует чувство прекрасного. </a:t>
            </a:r>
          </a:p>
          <a:p>
            <a:r>
              <a:rPr lang="ru-RU" dirty="0" smtClean="0"/>
              <a:t>Например, игра Котика на рояле вызывает у  </a:t>
            </a:r>
            <a:r>
              <a:rPr lang="ru-RU" dirty="0" err="1" smtClean="0"/>
              <a:t>Старцева</a:t>
            </a:r>
            <a:r>
              <a:rPr lang="ru-RU" dirty="0" smtClean="0"/>
              <a:t> ассоциацию с падением камней с гор. Мать пишет скучные романы, отец ставит бездарные домашние спектакли. </a:t>
            </a:r>
          </a:p>
          <a:p>
            <a:r>
              <a:rPr lang="ru-RU" dirty="0" smtClean="0"/>
              <a:t>Подобное отношение к искусству говорит о скудности души и отсутствии умения чувствовать истинную красоту. </a:t>
            </a:r>
            <a:endParaRPr lang="ru-RU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937535"/>
            <a:ext cx="1942150" cy="2745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80555"/>
            <a:ext cx="1944216" cy="2594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54"/>
          <a:stretch/>
        </p:blipFill>
        <p:spPr bwMode="auto">
          <a:xfrm>
            <a:off x="6372200" y="4057136"/>
            <a:ext cx="1744179" cy="2587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181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916832"/>
            <a:ext cx="7488832" cy="3168352"/>
          </a:xfrm>
        </p:spPr>
        <p:txBody>
          <a:bodyPr>
            <a:normAutofit/>
          </a:bodyPr>
          <a:lstStyle/>
          <a:p>
            <a:r>
              <a:rPr lang="ru-RU" sz="3600" b="1" dirty="0"/>
              <a:t>Рассуждения о ценности художественного творчества, о собственных </a:t>
            </a:r>
            <a:r>
              <a:rPr lang="ru-RU" sz="3600" b="1" dirty="0" smtClean="0"/>
              <a:t>предпочтениях и </a:t>
            </a:r>
            <a:r>
              <a:rPr lang="ru-RU" sz="3600" b="1" dirty="0"/>
              <a:t>интересах в области </a:t>
            </a:r>
            <a:r>
              <a:rPr lang="ru-RU" sz="3600" b="1" dirty="0" smtClean="0"/>
              <a:t>искусства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4043567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/>
              <a:t>Правда ли, что тот, кто много читает, проживает сотни жизней вместо одной?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2893" y="1412776"/>
            <a:ext cx="6243323" cy="5256584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smtClean="0"/>
              <a:t>Ф.М</a:t>
            </a:r>
            <a:r>
              <a:rPr lang="ru-RU" b="1" dirty="0"/>
              <a:t>. Достоевский в книге «Бедные люди»</a:t>
            </a:r>
            <a:r>
              <a:rPr lang="ru-RU" dirty="0"/>
              <a:t> доказал, что люди, которые много читают, расширяют свой опыт до нескольких жизней и становятся более мудрыми, зрелыми, рациональными. Так, Варя, несчастная провинциальная девушка, обманутая богатым купцом, смогла найти утешение и возможность для развития в литературе. Знакомый студент показал ей качественные книги и приучил к чтению Н.В. Гоголя и А.С. Пушкина. Варя читала и получала новые знания о мире. Это совершенствовало ее ум и характер. Даже такая молодая девушка была грамотнее, дальновиднее и добродетельнее своего дальнего родственника Макара Девушкина, который писал с ошибками и являлся очень ограниченным человеком, хотя был вдвое старшее ее. Книги показали Варе другой мир, где можно было жить добродетельно и с пользой для общества. Она начала работать и обеспечивать себя. Очевидно, что именно литературный опыт нескольких жизней развил героиню и помог ей найти силы и справиться со своей травмой.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834" y="3284984"/>
            <a:ext cx="2299410" cy="3410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985" y="1089711"/>
            <a:ext cx="1203259" cy="1989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510" y="1089711"/>
            <a:ext cx="1168648" cy="1752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096443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864136"/>
          </a:xfrm>
        </p:spPr>
        <p:txBody>
          <a:bodyPr>
            <a:normAutofit/>
          </a:bodyPr>
          <a:lstStyle/>
          <a:p>
            <a:r>
              <a:rPr lang="ru-RU" sz="3200" dirty="0"/>
              <a:t>Может ли книга помочь разобраться в себе?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5840" y="908720"/>
            <a:ext cx="5040560" cy="5544616"/>
          </a:xfrm>
        </p:spPr>
        <p:txBody>
          <a:bodyPr>
            <a:noAutofit/>
          </a:bodyPr>
          <a:lstStyle/>
          <a:p>
            <a:r>
              <a:rPr lang="ru-RU" sz="1600" b="1" dirty="0" smtClean="0"/>
              <a:t>Ф.М</a:t>
            </a:r>
            <a:r>
              <a:rPr lang="ru-RU" sz="1600" b="1" dirty="0"/>
              <a:t>. Достоевский в романе «Преступление и наказание» </a:t>
            </a:r>
            <a:r>
              <a:rPr lang="ru-RU" sz="1600" dirty="0"/>
              <a:t>доказал, что книга может помочь человеку найти себя и выйти на путь нравственного очищения. Родион Раскольников разработал собственную теорию о разделении людей на «тварей дрожащих» и «право имеющих». Себя он причислил ко второй категории, но решил это проверить опытным путем и совершил преступление. Однако вместо удовлетворения Родион получил муки совести. Он был близок к помешательству и полному погружению в отчаяние, но вовремя нашел поддержку и сдался властям. Однако до отказа от теории оставалось еще далеко. Родион понял лишь то, что не принадлежит к разряду право имеющих. Сама же идея казалась ему верной. Но на каторге Раскольников получил Библию и углубился в чтение. Книга о Боге помогла ему понять, что теория о неравенстве людей не имеет права на жизнь. Только тогда Родион отказался от идеи и освободился от ее давления на себя. Герой окончательно встал на путь исправления и нравственного возрождения, и его опорой стала литература.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124744"/>
            <a:ext cx="3332130" cy="5215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1895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96752"/>
            <a:ext cx="8219256" cy="4119736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Рассуждение о науке 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Рассуждения о ценности научного поиска, о собственных предпочтениях и интересах в области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науки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113578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990600"/>
          </a:xfrm>
        </p:spPr>
        <p:txBody>
          <a:bodyPr/>
          <a:lstStyle/>
          <a:p>
            <a:r>
              <a:rPr lang="ru-RU" dirty="0"/>
              <a:t>Зачем человек читает книги?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340768"/>
            <a:ext cx="6408712" cy="5184576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 smtClean="0"/>
              <a:t>Джек </a:t>
            </a:r>
            <a:r>
              <a:rPr lang="ru-RU" b="1" dirty="0"/>
              <a:t>Лондон в романе «Мартин Иден» </a:t>
            </a:r>
            <a:r>
              <a:rPr lang="ru-RU" dirty="0"/>
              <a:t>продемонстрировал пользу литературы для человека. Его герой, не получивший образования из-за бедности, смог найти необходимые знания для развития в книгах. Если в начале повествования Мартин чувствует себя дикарем среди интеллигентных людей и не может встать вровень с ними, то в финале он превосходит их и становится модным писателем благодаря своему увлечению чтением. Самообразование оказалось более эффективным, чем хождение по университетам и школам. Нужные книги открыли перед Мартином весь мир, полный новых достижений и премудростей. Его эрудиция и неповторимый опыт стали основой успеха в мире искусства. Вот для чего современному человеку следует брать пример с Мартина и читать побольше.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510" y="548680"/>
            <a:ext cx="1900941" cy="2946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510" y="3933056"/>
            <a:ext cx="1862590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822633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/>
              <a:t>Согласны ли Вы с утверждением Мильтона «Хорошая книга – драгоценный источник жизненной силы духа»?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5122912" cy="4997152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 smtClean="0"/>
              <a:t>М</a:t>
            </a:r>
            <a:r>
              <a:rPr lang="ru-RU" b="1" dirty="0"/>
              <a:t>. Горький в рассказе «Старуха </a:t>
            </a:r>
            <a:r>
              <a:rPr lang="ru-RU" b="1" dirty="0" err="1"/>
              <a:t>Изергиль</a:t>
            </a:r>
            <a:r>
              <a:rPr lang="ru-RU" b="1" dirty="0"/>
              <a:t>» </a:t>
            </a:r>
            <a:r>
              <a:rPr lang="ru-RU" dirty="0"/>
              <a:t>описал вдохновляющий пример победы силы духа над всеми сложными обстоятельствами. Данко взял на себя ответственность за свое племя и повел людей вперед, когда они все заблудились в лесу и не могли найти нового места для жизни. Юноша заразил соплеменников уверенностью в успехе предприятия и дал им силу превозмогать страх. Конечно, в пути они устали и стали винить лидера в бедах и злоключениях, но и тогда Данко не разуверился в мечте. Он вырвал горящее сердце из груди и осветил им выход из леса. Герой погиб с гордостью и осознанием того, что цель достигнута. После прочтения этой истории любой из нас посмотрит на свои несчастья другими глазами и получит мотивацию преодолевать себя на пути к идеалу. Ведь Данко смог, а мы почему не сможем?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723668"/>
            <a:ext cx="3113526" cy="4452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674707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620688"/>
            <a:ext cx="4752528" cy="5976664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/>
              <a:t>И. С. Тургенев «Певцы». </a:t>
            </a:r>
            <a:r>
              <a:rPr lang="ru-RU" dirty="0" smtClean="0"/>
              <a:t>В </a:t>
            </a:r>
            <a:r>
              <a:rPr lang="ru-RU" dirty="0"/>
              <a:t>деревне </a:t>
            </a:r>
            <a:r>
              <a:rPr lang="ru-RU" dirty="0" err="1"/>
              <a:t>Котловке</a:t>
            </a:r>
            <a:r>
              <a:rPr lang="ru-RU" dirty="0"/>
              <a:t>, в кабаке, решили провести соревнование между Яшкой-турком и городским рядчиком. С помощью жребия решили, что первым петь будет рядчик. Он исполнил весёлую песню, которая понравилась всем. Никто уже не сомневался в его триумфе, ведь голос был чистый и звонкий. Яшка же начал неуверенно, хрипло, но его песня становилась всё пронзительнее и трогательнее. Находящиеся в кабаке люди: Дикий Барин, </a:t>
            </a:r>
            <a:r>
              <a:rPr lang="ru-RU" dirty="0" err="1"/>
              <a:t>Моргач</a:t>
            </a:r>
            <a:r>
              <a:rPr lang="ru-RU" dirty="0"/>
              <a:t>, Обалдуй – все были поражены его выступлением, у многих на глазах выступили слёзы. Когда Яков закончил, все были согласны с тем, что именно он выиграл в соревновании. Так, пение Яшки является настоящим искусством, потому что его голос смог вызвать такие искренние и сильные эмоции у людей.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653" y="980728"/>
            <a:ext cx="3552514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38504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Темы направления</a:t>
            </a:r>
            <a:endParaRPr lang="ru-RU" dirty="0"/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997152"/>
          </a:xfrm>
        </p:spPr>
        <p:txBody>
          <a:bodyPr>
            <a:normAutofit fontScale="55000" lnSpcReduction="20000"/>
          </a:bodyPr>
          <a:lstStyle/>
          <a:p>
            <a:r>
              <a:rPr lang="ru-RU" dirty="0"/>
              <a:t>203. Почему тема войны не уходит из литературы? (декабрь 2014)</a:t>
            </a:r>
          </a:p>
          <a:p>
            <a:r>
              <a:rPr lang="ru-RU" dirty="0"/>
              <a:t>018. Можно ли обойтись без книг? (декабрь 2014)</a:t>
            </a:r>
          </a:p>
          <a:p>
            <a:r>
              <a:rPr lang="ru-RU" dirty="0"/>
              <a:t>406. Почему тема «отцов и детей» часто присутствует во многих произведениях литературы?</a:t>
            </a:r>
          </a:p>
          <a:p>
            <a:r>
              <a:rPr lang="ru-RU" dirty="0"/>
              <a:t>(декабрь 2014)</a:t>
            </a:r>
          </a:p>
          <a:p>
            <a:r>
              <a:rPr lang="ru-RU" dirty="0"/>
              <a:t>012. Помогает ли литература человеку познать самого себя? (декабрь 2014)</a:t>
            </a:r>
          </a:p>
          <a:p>
            <a:r>
              <a:rPr lang="ru-RU" dirty="0"/>
              <a:t>013. Какие нравственные уроки, с Вашей точки зрения, может преподать литература? (декабрь 2014)</a:t>
            </a:r>
          </a:p>
          <a:p>
            <a:r>
              <a:rPr lang="ru-RU" dirty="0"/>
              <a:t>019. Согласны ли Вы с утверждением А. Н. Толстого: «Хорошая книга – точно беседа с умным</a:t>
            </a:r>
          </a:p>
          <a:p>
            <a:r>
              <a:rPr lang="ru-RU" dirty="0"/>
              <a:t>человеком»? (декабрь 2014)</a:t>
            </a:r>
          </a:p>
          <a:p>
            <a:r>
              <a:rPr lang="ru-RU" dirty="0"/>
              <a:t>011. Какие поднятые М.Ю. Лермонтовым проблемы современны и сегодня? (По одному или</a:t>
            </a:r>
          </a:p>
          <a:p>
            <a:r>
              <a:rPr lang="ru-RU" dirty="0"/>
              <a:t>нескольким произведениям М. Ю. Лермонтова) (декабрь 2014)</a:t>
            </a:r>
          </a:p>
          <a:p>
            <a:r>
              <a:rPr lang="ru-RU" dirty="0"/>
              <a:t>502. Почему литературу часто называют «</a:t>
            </a:r>
            <a:r>
              <a:rPr lang="ru-RU" dirty="0" err="1"/>
              <a:t>человековедением</a:t>
            </a:r>
            <a:r>
              <a:rPr lang="ru-RU" dirty="0"/>
              <a:t>»? (декабрь 2015)</a:t>
            </a:r>
          </a:p>
          <a:p>
            <a:r>
              <a:rPr lang="ru-RU" dirty="0"/>
              <a:t>503. Чтение литературного произведения – труд или отдых? (декабрь 2015)</a:t>
            </a:r>
          </a:p>
          <a:p>
            <a:r>
              <a:rPr lang="ru-RU" dirty="0"/>
              <a:t>506. Какие вопросы, поднятые в литературе, не теряют своей актуальности с течением времени?</a:t>
            </a:r>
          </a:p>
          <a:p>
            <a:r>
              <a:rPr lang="ru-RU" dirty="0"/>
              <a:t>(декабрь 2015)</a:t>
            </a:r>
          </a:p>
          <a:p>
            <a:r>
              <a:rPr lang="ru-RU" dirty="0"/>
              <a:t>509. Помогает ли человеку книга лучше понять себя? (декабрь 2015)</a:t>
            </a:r>
          </a:p>
          <a:p>
            <a:r>
              <a:rPr lang="ru-RU" dirty="0"/>
              <a:t>513. Почему некоторые книги люди перечитывают? (декабрь 2015)</a:t>
            </a:r>
          </a:p>
          <a:p>
            <a:r>
              <a:rPr lang="ru-RU" dirty="0"/>
              <a:t>512. Что добавляет читательский опыт жизненному опыту? (декабрь 2015)</a:t>
            </a:r>
          </a:p>
          <a:p>
            <a:r>
              <a:rPr lang="ru-RU" dirty="0"/>
              <a:t>525. «Следовать за мыслями великого человека есть наука самая занимательная» (А.С. Пушкин)</a:t>
            </a:r>
          </a:p>
          <a:p>
            <a:r>
              <a:rPr lang="ru-RU" dirty="0"/>
              <a:t>(февраль 2016)</a:t>
            </a:r>
          </a:p>
          <a:p>
            <a:r>
              <a:rPr lang="ru-RU" dirty="0"/>
              <a:t>523. Согласны ли Вы с утверждением о том, что чтение учит думать? (февраль 2016)</a:t>
            </a:r>
          </a:p>
          <a:p>
            <a:r>
              <a:rPr lang="ru-RU" dirty="0"/>
              <a:t>544. Литература и кино: соперничество или сотрудничество? (май 2016)</a:t>
            </a:r>
          </a:p>
          <a:p>
            <a:r>
              <a:rPr lang="ru-RU" dirty="0"/>
              <a:t>548. «Книга для каждого освещает наше личное движение к истине» (М.М. Пришвин) (май 2016)</a:t>
            </a:r>
          </a:p>
          <a:p>
            <a:r>
              <a:rPr lang="ru-RU" dirty="0"/>
              <a:t>549. Согласны ли Вы с утверждением А.И. Солженицына: «Единственный заменитель не прожитого нами опыта – литература»? (май 2016)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185871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8383007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8797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Темы направления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79" y="1600200"/>
            <a:ext cx="8177841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7461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Темы направления</a:t>
            </a:r>
            <a:endParaRPr lang="ru-RU" dirty="0"/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997152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350. Какие опасности таит в себе технический прогресс? (май 2020)</a:t>
            </a:r>
          </a:p>
          <a:p>
            <a:r>
              <a:rPr lang="ru-RU" dirty="0"/>
              <a:t>201. Неизбежен ли конфликт природы и цивилизации? (декабрь 2021)</a:t>
            </a:r>
          </a:p>
          <a:p>
            <a:r>
              <a:rPr lang="ru-RU" dirty="0"/>
              <a:t>202. В чём Вы видите пользу и вред технологического прогресса? (декабрь 2021)</a:t>
            </a:r>
          </a:p>
          <a:p>
            <a:r>
              <a:rPr lang="ru-RU" dirty="0"/>
              <a:t>204. Должен ли учёный думать о последствиях своих открытий? (декабрь 2021)</a:t>
            </a:r>
          </a:p>
          <a:p>
            <a:r>
              <a:rPr lang="ru-RU" dirty="0"/>
              <a:t>208. От чего предостерегают человечество антиутопии? (декабрь 2021)</a:t>
            </a:r>
          </a:p>
          <a:p>
            <a:r>
              <a:rPr lang="ru-RU" dirty="0"/>
              <a:t>222. Почему достижения прогресса, дающие человеку удобства и комфорт, могут быть опасны </a:t>
            </a:r>
            <a:r>
              <a:rPr lang="ru-RU" dirty="0" smtClean="0"/>
              <a:t>для человечества</a:t>
            </a:r>
            <a:r>
              <a:rPr lang="ru-RU" dirty="0"/>
              <a:t>? (февраль 2022)</a:t>
            </a:r>
          </a:p>
          <a:p>
            <a:r>
              <a:rPr lang="ru-RU" dirty="0"/>
              <a:t>231. Может ли научное открытие представлять опасность для человека и человечества? (</a:t>
            </a:r>
            <a:r>
              <a:rPr lang="ru-RU" dirty="0" smtClean="0"/>
              <a:t>февраль 2022</a:t>
            </a:r>
            <a:r>
              <a:rPr lang="ru-RU" dirty="0"/>
              <a:t>)</a:t>
            </a:r>
          </a:p>
          <a:p>
            <a:r>
              <a:rPr lang="ru-RU" dirty="0"/>
              <a:t>233. Какими нравственными качествами должен обладать современный учёный? (февраль 2022)</a:t>
            </a:r>
          </a:p>
          <a:p>
            <a:r>
              <a:rPr lang="ru-RU" dirty="0"/>
              <a:t>244. Человек науки – каким он должен быть? (май 2022)</a:t>
            </a:r>
          </a:p>
          <a:p>
            <a:r>
              <a:rPr lang="ru-RU" dirty="0"/>
              <a:t>245. Как защитить Землю от негативных последствий технического прогресса? (май 2022)</a:t>
            </a:r>
          </a:p>
          <a:p>
            <a:r>
              <a:rPr lang="ru-RU" dirty="0"/>
              <a:t>251. Нужны ли нравственные ограничения для научного исследования? (май 2022)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620809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сность">
  <a:themeElements>
    <a:clrScheme name="Ясность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Ясност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209</TotalTime>
  <Words>8095</Words>
  <Application>Microsoft Office PowerPoint</Application>
  <PresentationFormat>Экран (4:3)</PresentationFormat>
  <Paragraphs>338</Paragraphs>
  <Slides>74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74</vt:i4>
      </vt:variant>
    </vt:vector>
  </HeadingPairs>
  <TitlesOfParts>
    <vt:vector size="81" baseType="lpstr">
      <vt:lpstr>Arial</vt:lpstr>
      <vt:lpstr>Arial Black</vt:lpstr>
      <vt:lpstr>Century Schoolbook</vt:lpstr>
      <vt:lpstr>Comic Sans MS</vt:lpstr>
      <vt:lpstr>Times New Roman</vt:lpstr>
      <vt:lpstr>Wingdings 2</vt:lpstr>
      <vt:lpstr>Ясность</vt:lpstr>
      <vt:lpstr>НАУКА и культура  в жизни человека</vt:lpstr>
      <vt:lpstr>Раздел "Природа и культура в жизни человека" включает следующие подразделы:</vt:lpstr>
      <vt:lpstr>Официальный комментарий ФИПИ</vt:lpstr>
      <vt:lpstr>2) Наука и человек</vt:lpstr>
      <vt:lpstr>Презентация PowerPoint</vt:lpstr>
      <vt:lpstr>Основные аспекты направления</vt:lpstr>
      <vt:lpstr>Рассуждение о науке  Рассуждения о ценности научного поиска, о собственных предпочтениях и интересах в области науки</vt:lpstr>
      <vt:lpstr>Темы направления</vt:lpstr>
      <vt:lpstr>Темы направления</vt:lpstr>
      <vt:lpstr>Для чего необходим прогресс? </vt:lpstr>
      <vt:lpstr>Ложная и истинная наука, определяющая ход прогресса</vt:lpstr>
      <vt:lpstr>Презентация PowerPoint</vt:lpstr>
      <vt:lpstr>Всегда ли люди понимают  и принимают прогресс? </vt:lpstr>
      <vt:lpstr>Чрезмерная зависимость от технологий</vt:lpstr>
      <vt:lpstr>Влияние технологий на жизнь общества </vt:lpstr>
      <vt:lpstr>Какие люди способны стать двигателями прогресса? </vt:lpstr>
      <vt:lpstr>Почему люди отстают от цивилизации? </vt:lpstr>
      <vt:lpstr>Как обучение людей способствует техническому прогрессу? </vt:lpstr>
      <vt:lpstr>Презентация PowerPoint</vt:lpstr>
      <vt:lpstr>Ответственность человека науки</vt:lpstr>
      <vt:lpstr>Презентация PowerPoint</vt:lpstr>
      <vt:lpstr>Может ли научный прогресс привести к катастрофе? </vt:lpstr>
      <vt:lpstr>Верно ли, что наука всесильна? </vt:lpstr>
      <vt:lpstr>Как новые технологии помогают решать глобальные мировые проблемы? </vt:lpstr>
      <vt:lpstr>Смерть человеческого взаимодействия</vt:lpstr>
      <vt:lpstr>Как развитие технологий  влияет на общество? </vt:lpstr>
      <vt:lpstr>Презентация PowerPoint</vt:lpstr>
      <vt:lpstr>Презентация PowerPoint</vt:lpstr>
      <vt:lpstr>Презентация PowerPoint</vt:lpstr>
      <vt:lpstr>Заключение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аспекты направления</vt:lpstr>
      <vt:lpstr>Темы направления</vt:lpstr>
      <vt:lpstr>Темы направления</vt:lpstr>
      <vt:lpstr>Темы направления</vt:lpstr>
      <vt:lpstr>Роль культуры в жизни человека Влияние искусства на человека</vt:lpstr>
      <vt:lpstr>Способно ли искусство врачевать душевные раны? </vt:lpstr>
      <vt:lpstr>Особая роль музыки</vt:lpstr>
      <vt:lpstr>Презентация PowerPoint</vt:lpstr>
      <vt:lpstr>Может ли музыка утешить человека в беде? </vt:lpstr>
      <vt:lpstr>Из рассказа А.И. Куприна «Гранатовый браслет»</vt:lpstr>
      <vt:lpstr>Настоящее искусство всегда приносит человеку утешение и радость</vt:lpstr>
      <vt:lpstr>А.П. Чехова «Скрипка Ротшильда»</vt:lpstr>
      <vt:lpstr>И.А. Гончарова «Обломов»</vt:lpstr>
      <vt:lpstr>В. Г. Короленко «Слепой музыкант»</vt:lpstr>
      <vt:lpstr>А.Т. Твардовского «Василий Теркин»</vt:lpstr>
      <vt:lpstr>Настоящее искусство помогает поверить в свои силы</vt:lpstr>
      <vt:lpstr>Сохранение традиционных ценностей Рассуждения, связанные с этическими проблемами</vt:lpstr>
      <vt:lpstr>Драма (пьеса) М. Горького  «На дне»</vt:lpstr>
      <vt:lpstr>Комедия А.С. Грибоедова «Горе от ума»</vt:lpstr>
      <vt:lpstr>Может ли чтение быть опасным? </vt:lpstr>
      <vt:lpstr>А.С.Пушкин «Евгений Онегин»</vt:lpstr>
      <vt:lpstr>И. С. Тургенев «Отцы и Дети» </vt:lpstr>
      <vt:lpstr>Могут ли новые технологии заменить искусство? </vt:lpstr>
      <vt:lpstr>Может ли кино заменить литературу? </vt:lpstr>
      <vt:lpstr>Почему люди в 21 веке не перестают читать? </vt:lpstr>
      <vt:lpstr>Чему учит читателя классическая литература? </vt:lpstr>
      <vt:lpstr>Рассуждения об искусстве, феномене таланта, о миссии художника и значении великих творений искусства</vt:lpstr>
      <vt:lpstr>А. С Пушкин «Моцарт и Сальери». </vt:lpstr>
      <vt:lpstr>Роман М.А. Булгакова  «Мастер и Маргарита»</vt:lpstr>
      <vt:lpstr>Презентация PowerPoint</vt:lpstr>
      <vt:lpstr>Рассказ А.П. Чехова «Ионыч»</vt:lpstr>
      <vt:lpstr>Рассуждения о ценности художественного творчества, о собственных предпочтениях и интересах в области искусства</vt:lpstr>
      <vt:lpstr>Правда ли, что тот, кто много читает, проживает сотни жизней вместо одной? </vt:lpstr>
      <vt:lpstr>Может ли книга помочь разобраться в себе? </vt:lpstr>
      <vt:lpstr>Зачем человек читает книги? </vt:lpstr>
      <vt:lpstr>Согласны ли Вы с утверждением Мильтона «Хорошая книга – драгоценный источник жизненной силы духа»? </vt:lpstr>
      <vt:lpstr>Презентация PowerPoint</vt:lpstr>
      <vt:lpstr>Темы направления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Природа и культура  в жизни человека</dc:title>
  <dc:creator>ТМ</dc:creator>
  <cp:lastModifiedBy>ТА</cp:lastModifiedBy>
  <cp:revision>25</cp:revision>
  <dcterms:created xsi:type="dcterms:W3CDTF">2022-09-22T18:01:47Z</dcterms:created>
  <dcterms:modified xsi:type="dcterms:W3CDTF">2024-09-30T18:35:31Z</dcterms:modified>
</cp:coreProperties>
</file>